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Montserrat SemiBold"/>
      <p:regular r:id="rId53"/>
      <p:bold r:id="rId54"/>
      <p:italic r:id="rId55"/>
      <p:boldItalic r:id="rId56"/>
    </p:embeddedFont>
    <p:embeddedFont>
      <p:font typeface="Roboto"/>
      <p:regular r:id="rId57"/>
      <p:bold r:id="rId58"/>
      <p:italic r:id="rId59"/>
      <p:boldItalic r:id="rId60"/>
    </p:embeddedFont>
    <p:embeddedFont>
      <p:font typeface="Montserrat"/>
      <p:regular r:id="rId61"/>
      <p:bold r:id="rId62"/>
      <p:italic r:id="rId63"/>
      <p:boldItalic r:id="rId64"/>
    </p:embeddedFont>
    <p:embeddedFont>
      <p:font typeface="Frank Ruhl Libre"/>
      <p:regular r:id="rId65"/>
      <p:bold r:id="rId66"/>
    </p:embeddedFont>
    <p:embeddedFont>
      <p:font typeface="Montserrat ExtraBold"/>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5.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7.xml"/><Relationship Id="rId66" Type="http://schemas.openxmlformats.org/officeDocument/2006/relationships/font" Target="fonts/FrankRuhlLibre-bold.fntdata"/><Relationship Id="rId21" Type="http://schemas.openxmlformats.org/officeDocument/2006/relationships/slide" Target="slides/slide16.xml"/><Relationship Id="rId65" Type="http://schemas.openxmlformats.org/officeDocument/2006/relationships/font" Target="fonts/FrankRuhlLibre-regular.fntdata"/><Relationship Id="rId24" Type="http://schemas.openxmlformats.org/officeDocument/2006/relationships/slide" Target="slides/slide19.xml"/><Relationship Id="rId68" Type="http://schemas.openxmlformats.org/officeDocument/2006/relationships/font" Target="fonts/MontserratExtraBold-boldItalic.fntdata"/><Relationship Id="rId23" Type="http://schemas.openxmlformats.org/officeDocument/2006/relationships/slide" Target="slides/slide18.xml"/><Relationship Id="rId67" Type="http://schemas.openxmlformats.org/officeDocument/2006/relationships/font" Target="fonts/MontserratExtraBold-bold.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SemiBold-italic.fntdata"/><Relationship Id="rId10" Type="http://schemas.openxmlformats.org/officeDocument/2006/relationships/slide" Target="slides/slide5.xml"/><Relationship Id="rId54" Type="http://schemas.openxmlformats.org/officeDocument/2006/relationships/font" Target="fonts/MontserratSemiBold-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MontserratSemiBold-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8d21c9d8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48d21c9d8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8d21c9d8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48d21c9d8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7f99a338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7f99a338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7f99a338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7f99a338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8d21c9d8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8d21c9d8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8d21c9d8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48d21c9d8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48d21c9d8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48d21c9d85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0674348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0674348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7d58cce2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7d58cce2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65707d299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65707d299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06743487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06743487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5707d299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65707d299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48d21c9d85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48d21c9d85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06743487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06743487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48d21c9d85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48d21c9d85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8d21c9d85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48d21c9d85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48d21c9d8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48d21c9d8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8d21c9d85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48d21c9d85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48d21c9d85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48d21c9d85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89d6a636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89d6a636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48d21c9d85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48d21c9d85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48d21c9d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48d21c9d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89d6a636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89d6a636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8d21c9d85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48d21c9d85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48d21c9d85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48d21c9d85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48d21c9d85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48d21c9d85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48d21c9d85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48d21c9d85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48d10914b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48d10914b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48d21c9d8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48d21c9d8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8d21c9d85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48d21c9d85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48d21c9d85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48d21c9d85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8d21c9d85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48d21c9d85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7d58cce2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7d58cce2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48d21c9d8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48d21c9d8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7f99a3389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7f99a3389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48d21c9d85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48d21c9d85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48d21c9d85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48d21c9d85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48d21c9d85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48d21c9d85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48d21c9d85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48d21c9d85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7f99a3389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7f99a3389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7f99a3389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7f99a3389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06743487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06743487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8d21c9d8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8d21c9d8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06743487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0674348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06743487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06743487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06743487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06743487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2.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20337"/>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1" name="Google Shape;11;p2"/>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None/>
              <a:defRPr sz="7200">
                <a:solidFill>
                  <a:schemeClr val="accent2"/>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p:txBody>
      </p:sp>
      <p:sp>
        <p:nvSpPr>
          <p:cNvPr id="12" name="Google Shape;12;p2"/>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indent="-292100" lvl="1" marL="914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p:txBody>
      </p:sp>
      <p:sp>
        <p:nvSpPr>
          <p:cNvPr id="13" name="Google Shape;13;p2"/>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pic>
        <p:nvPicPr>
          <p:cNvPr descr=" " id="63" name="Google Shape;63;p1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4" name="Google Shape;64;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65" name="Google Shape;65;p11"/>
          <p:cNvSpPr txBox="1"/>
          <p:nvPr>
            <p:ph type="title"/>
          </p:nvPr>
        </p:nvSpPr>
        <p:spPr>
          <a:xfrm>
            <a:off x="311700" y="3619355"/>
            <a:ext cx="45117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pic>
        <p:nvPicPr>
          <p:cNvPr id="66" name="Google Shape;66;p11"/>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pic>
        <p:nvPicPr>
          <p:cNvPr id="68" name="Google Shape;68;p12"/>
          <p:cNvPicPr preferRelativeResize="0"/>
          <p:nvPr/>
        </p:nvPicPr>
        <p:blipFill rotWithShape="1">
          <a:blip r:embed="rId2">
            <a:alphaModFix/>
          </a:blip>
          <a:srcRect b="0" l="0" r="0" t="0"/>
          <a:stretch/>
        </p:blipFill>
        <p:spPr>
          <a:xfrm>
            <a:off x="3965" y="0"/>
            <a:ext cx="9136072" cy="5143501"/>
          </a:xfrm>
          <a:prstGeom prst="rect">
            <a:avLst/>
          </a:prstGeom>
          <a:noFill/>
          <a:ln>
            <a:noFill/>
          </a:ln>
        </p:spPr>
      </p:pic>
      <p:sp>
        <p:nvSpPr>
          <p:cNvPr id="69" name="Google Shape;69;p12"/>
          <p:cNvSpPr txBox="1"/>
          <p:nvPr>
            <p:ph hasCustomPrompt="1" type="title"/>
          </p:nvPr>
        </p:nvSpPr>
        <p:spPr>
          <a:xfrm>
            <a:off x="311700" y="606575"/>
            <a:ext cx="8520600" cy="1671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3000"/>
              <a:buNone/>
              <a:defRPr sz="13000">
                <a:solidFill>
                  <a:srgbClr val="57068C"/>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2"/>
          <p:cNvSpPr txBox="1"/>
          <p:nvPr>
            <p:ph idx="1" type="body"/>
          </p:nvPr>
        </p:nvSpPr>
        <p:spPr>
          <a:xfrm>
            <a:off x="3007950" y="3094875"/>
            <a:ext cx="3128100" cy="1186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pic>
        <p:nvPicPr>
          <p:cNvPr descr=" " id="71" name="Google Shape;71;p12"/>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2" name="Google Shape;72;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3" name="Google Shape;73;p12"/>
          <p:cNvSpPr txBox="1"/>
          <p:nvPr>
            <p:ph idx="2" type="subTitle"/>
          </p:nvPr>
        </p:nvSpPr>
        <p:spPr>
          <a:xfrm>
            <a:off x="1429500" y="2353776"/>
            <a:ext cx="6285000" cy="463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sz="2800">
                <a:solidFill>
                  <a:schemeClr val="accent1"/>
                </a:solidFill>
                <a:latin typeface="Frank Ruhl Libre"/>
                <a:ea typeface="Frank Ruhl Libre"/>
                <a:cs typeface="Frank Ruhl Libre"/>
                <a:sym typeface="Frank Ruhl Libr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CUSTOM">
    <p:spTree>
      <p:nvGrpSpPr>
        <p:cNvPr id="74"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3997" cy="5143510"/>
          </a:xfrm>
          <a:prstGeom prst="rect">
            <a:avLst/>
          </a:prstGeom>
          <a:noFill/>
          <a:ln>
            <a:noFill/>
          </a:ln>
        </p:spPr>
      </p:pic>
      <p:pic>
        <p:nvPicPr>
          <p:cNvPr descr=" " id="76" name="Google Shape;76;p13"/>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7" name="Google Shape;77;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8" name="Google Shape;78;p13"/>
          <p:cNvSpPr txBox="1"/>
          <p:nvPr>
            <p:ph type="title"/>
          </p:nvPr>
        </p:nvSpPr>
        <p:spPr>
          <a:xfrm>
            <a:off x="4969800" y="1412750"/>
            <a:ext cx="3766800" cy="1374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3"/>
          <p:cNvSpPr txBox="1"/>
          <p:nvPr>
            <p:ph idx="1" type="body"/>
          </p:nvPr>
        </p:nvSpPr>
        <p:spPr>
          <a:xfrm>
            <a:off x="4969675" y="2901150"/>
            <a:ext cx="3766800" cy="1374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800"/>
              </a:spcBef>
              <a:spcAft>
                <a:spcPts val="0"/>
              </a:spcAft>
              <a:buSzPts val="1100"/>
              <a:buChar char="○"/>
              <a:defRPr sz="1100"/>
            </a:lvl2pPr>
            <a:lvl3pPr indent="-298450" lvl="2" marL="1371600" rtl="0">
              <a:lnSpc>
                <a:spcPct val="125000"/>
              </a:lnSpc>
              <a:spcBef>
                <a:spcPts val="800"/>
              </a:spcBef>
              <a:spcAft>
                <a:spcPts val="0"/>
              </a:spcAft>
              <a:buSzPts val="1100"/>
              <a:buChar char="■"/>
              <a:defRPr sz="1100"/>
            </a:lvl3pPr>
            <a:lvl4pPr indent="-298450" lvl="3" marL="1828800" rtl="0">
              <a:lnSpc>
                <a:spcPct val="125000"/>
              </a:lnSpc>
              <a:spcBef>
                <a:spcPts val="800"/>
              </a:spcBef>
              <a:spcAft>
                <a:spcPts val="0"/>
              </a:spcAft>
              <a:buSzPts val="1100"/>
              <a:buChar char="●"/>
              <a:defRPr sz="1100"/>
            </a:lvl4pPr>
            <a:lvl5pPr indent="-298450" lvl="4" marL="2286000" rtl="0">
              <a:lnSpc>
                <a:spcPct val="125000"/>
              </a:lnSpc>
              <a:spcBef>
                <a:spcPts val="800"/>
              </a:spcBef>
              <a:spcAft>
                <a:spcPts val="0"/>
              </a:spcAft>
              <a:buSzPts val="1100"/>
              <a:buChar char="○"/>
              <a:defRPr sz="1100"/>
            </a:lvl5pPr>
            <a:lvl6pPr indent="-298450" lvl="5" marL="2743200" rtl="0">
              <a:lnSpc>
                <a:spcPct val="125000"/>
              </a:lnSpc>
              <a:spcBef>
                <a:spcPts val="800"/>
              </a:spcBef>
              <a:spcAft>
                <a:spcPts val="0"/>
              </a:spcAft>
              <a:buSzPts val="1100"/>
              <a:buChar char="■"/>
              <a:defRPr sz="1100"/>
            </a:lvl6pPr>
            <a:lvl7pPr indent="-298450" lvl="6" marL="3200400" rtl="0">
              <a:lnSpc>
                <a:spcPct val="125000"/>
              </a:lnSpc>
              <a:spcBef>
                <a:spcPts val="800"/>
              </a:spcBef>
              <a:spcAft>
                <a:spcPts val="0"/>
              </a:spcAft>
              <a:buSzPts val="1100"/>
              <a:buChar char="●"/>
              <a:defRPr sz="1100"/>
            </a:lvl7pPr>
            <a:lvl8pPr indent="-298450" lvl="7" marL="3657600" rtl="0">
              <a:lnSpc>
                <a:spcPct val="125000"/>
              </a:lnSpc>
              <a:spcBef>
                <a:spcPts val="800"/>
              </a:spcBef>
              <a:spcAft>
                <a:spcPts val="0"/>
              </a:spcAft>
              <a:buSzPts val="1100"/>
              <a:buChar char="○"/>
              <a:defRPr sz="1100"/>
            </a:lvl8pPr>
            <a:lvl9pPr indent="-298450" lvl="8" marL="4114800" rtl="0">
              <a:lnSpc>
                <a:spcPct val="125000"/>
              </a:lnSpc>
              <a:spcBef>
                <a:spcPts val="800"/>
              </a:spcBef>
              <a:spcAft>
                <a:spcPts val="800"/>
              </a:spcAft>
              <a:buSzPts val="1100"/>
              <a:buChar char="■"/>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1">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83" name="Google Shape;83;p14"/>
          <p:cNvSpPr txBox="1"/>
          <p:nvPr>
            <p:ph type="title"/>
          </p:nvPr>
        </p:nvSpPr>
        <p:spPr>
          <a:xfrm>
            <a:off x="311700" y="587975"/>
            <a:ext cx="3610800" cy="891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000"/>
              <a:buNone/>
              <a:defRPr sz="40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4"/>
          <p:cNvSpPr txBox="1"/>
          <p:nvPr>
            <p:ph idx="1" type="body"/>
          </p:nvPr>
        </p:nvSpPr>
        <p:spPr>
          <a:xfrm>
            <a:off x="311700" y="1836175"/>
            <a:ext cx="3610800" cy="24396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800"/>
              </a:spcBef>
              <a:spcAft>
                <a:spcPts val="0"/>
              </a:spcAft>
              <a:buSzPts val="1400"/>
              <a:buChar char="○"/>
              <a:defRPr/>
            </a:lvl2pPr>
            <a:lvl3pPr indent="-317500" lvl="2" marL="1371600" rtl="0">
              <a:lnSpc>
                <a:spcPct val="125000"/>
              </a:lnSpc>
              <a:spcBef>
                <a:spcPts val="800"/>
              </a:spcBef>
              <a:spcAft>
                <a:spcPts val="0"/>
              </a:spcAft>
              <a:buSzPts val="1400"/>
              <a:buChar char="■"/>
              <a:defRPr/>
            </a:lvl3pPr>
            <a:lvl4pPr indent="-317500" lvl="3" marL="1828800" rtl="0">
              <a:lnSpc>
                <a:spcPct val="125000"/>
              </a:lnSpc>
              <a:spcBef>
                <a:spcPts val="800"/>
              </a:spcBef>
              <a:spcAft>
                <a:spcPts val="0"/>
              </a:spcAft>
              <a:buSzPts val="1400"/>
              <a:buChar char="●"/>
              <a:defRPr/>
            </a:lvl4pPr>
            <a:lvl5pPr indent="-317500" lvl="4" marL="2286000" rtl="0">
              <a:lnSpc>
                <a:spcPct val="125000"/>
              </a:lnSpc>
              <a:spcBef>
                <a:spcPts val="800"/>
              </a:spcBef>
              <a:spcAft>
                <a:spcPts val="0"/>
              </a:spcAft>
              <a:buSzPts val="1400"/>
              <a:buChar char="○"/>
              <a:defRPr/>
            </a:lvl5pPr>
            <a:lvl6pPr indent="-317500" lvl="5" marL="2743200" rtl="0">
              <a:lnSpc>
                <a:spcPct val="125000"/>
              </a:lnSpc>
              <a:spcBef>
                <a:spcPts val="800"/>
              </a:spcBef>
              <a:spcAft>
                <a:spcPts val="0"/>
              </a:spcAft>
              <a:buSzPts val="1400"/>
              <a:buChar char="■"/>
              <a:defRPr/>
            </a:lvl6pPr>
            <a:lvl7pPr indent="-317500" lvl="6" marL="3200400" rtl="0">
              <a:lnSpc>
                <a:spcPct val="125000"/>
              </a:lnSpc>
              <a:spcBef>
                <a:spcPts val="800"/>
              </a:spcBef>
              <a:spcAft>
                <a:spcPts val="0"/>
              </a:spcAft>
              <a:buSzPts val="1400"/>
              <a:buChar char="●"/>
              <a:defRPr/>
            </a:lvl7pPr>
            <a:lvl8pPr indent="-317500" lvl="7" marL="3657600" rtl="0">
              <a:lnSpc>
                <a:spcPct val="125000"/>
              </a:lnSpc>
              <a:spcBef>
                <a:spcPts val="800"/>
              </a:spcBef>
              <a:spcAft>
                <a:spcPts val="0"/>
              </a:spcAft>
              <a:buSzPts val="1400"/>
              <a:buChar char="○"/>
              <a:defRPr/>
            </a:lvl8pPr>
            <a:lvl9pPr indent="-317500" lvl="8" marL="4114800" rtl="0">
              <a:lnSpc>
                <a:spcPct val="125000"/>
              </a:lnSpc>
              <a:spcBef>
                <a:spcPts val="800"/>
              </a:spcBef>
              <a:spcAft>
                <a:spcPts val="800"/>
              </a:spcAft>
              <a:buSzPts val="1400"/>
              <a:buChar char="■"/>
              <a:defRPr/>
            </a:lvl9pPr>
          </a:lstStyle>
          <a:p/>
        </p:txBody>
      </p:sp>
      <p:sp>
        <p:nvSpPr>
          <p:cNvPr id="85" name="Google Shape;85;p14"/>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86" name="Google Shape;86;p14"/>
          <p:cNvSpPr txBox="1"/>
          <p:nvPr>
            <p:ph idx="2" type="body"/>
          </p:nvPr>
        </p:nvSpPr>
        <p:spPr>
          <a:xfrm>
            <a:off x="5824575" y="683050"/>
            <a:ext cx="2911800" cy="1096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600"/>
              </a:spcBef>
              <a:spcAft>
                <a:spcPts val="0"/>
              </a:spcAft>
              <a:buSzPts val="1000"/>
              <a:buChar char="○"/>
              <a:defRPr sz="1000"/>
            </a:lvl2pPr>
            <a:lvl3pPr indent="-292100" lvl="2" marL="1371600">
              <a:spcBef>
                <a:spcPts val="600"/>
              </a:spcBef>
              <a:spcAft>
                <a:spcPts val="0"/>
              </a:spcAft>
              <a:buSzPts val="1000"/>
              <a:buChar char="■"/>
              <a:defRPr sz="1000"/>
            </a:lvl3pPr>
            <a:lvl4pPr indent="-292100" lvl="3" marL="1828800">
              <a:spcBef>
                <a:spcPts val="600"/>
              </a:spcBef>
              <a:spcAft>
                <a:spcPts val="0"/>
              </a:spcAft>
              <a:buSzPts val="1000"/>
              <a:buChar char="●"/>
              <a:defRPr sz="1000"/>
            </a:lvl4pPr>
            <a:lvl5pPr indent="-292100" lvl="4" marL="2286000">
              <a:spcBef>
                <a:spcPts val="600"/>
              </a:spcBef>
              <a:spcAft>
                <a:spcPts val="0"/>
              </a:spcAft>
              <a:buSzPts val="1000"/>
              <a:buChar char="○"/>
              <a:defRPr sz="1000"/>
            </a:lvl5pPr>
            <a:lvl6pPr indent="-292100" lvl="5" marL="2743200">
              <a:spcBef>
                <a:spcPts val="600"/>
              </a:spcBef>
              <a:spcAft>
                <a:spcPts val="0"/>
              </a:spcAft>
              <a:buSzPts val="1000"/>
              <a:buChar char="■"/>
              <a:defRPr sz="1000"/>
            </a:lvl6pPr>
            <a:lvl7pPr indent="-292100" lvl="6" marL="3200400">
              <a:spcBef>
                <a:spcPts val="600"/>
              </a:spcBef>
              <a:spcAft>
                <a:spcPts val="0"/>
              </a:spcAft>
              <a:buSzPts val="1000"/>
              <a:buChar char="●"/>
              <a:defRPr sz="1000"/>
            </a:lvl7pPr>
            <a:lvl8pPr indent="-292100" lvl="7" marL="3657600">
              <a:spcBef>
                <a:spcPts val="600"/>
              </a:spcBef>
              <a:spcAft>
                <a:spcPts val="0"/>
              </a:spcAft>
              <a:buSzPts val="1000"/>
              <a:buChar char="○"/>
              <a:defRPr sz="1000"/>
            </a:lvl8pPr>
            <a:lvl9pPr indent="-292100" lvl="8" marL="4114800">
              <a:spcBef>
                <a:spcPts val="600"/>
              </a:spcBef>
              <a:spcAft>
                <a:spcPts val="600"/>
              </a:spcAft>
              <a:buSzPts val="1000"/>
              <a:buChar char="■"/>
              <a:defRPr sz="1000"/>
            </a:lvl9pPr>
          </a:lstStyle>
          <a:p/>
        </p:txBody>
      </p:sp>
      <p:sp>
        <p:nvSpPr>
          <p:cNvPr id="87" name="Google Shape;87;p14"/>
          <p:cNvSpPr txBox="1"/>
          <p:nvPr>
            <p:ph idx="3" type="body"/>
          </p:nvPr>
        </p:nvSpPr>
        <p:spPr>
          <a:xfrm>
            <a:off x="5824575" y="1931875"/>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sp>
        <p:nvSpPr>
          <p:cNvPr id="88" name="Google Shape;88;p14"/>
          <p:cNvSpPr txBox="1"/>
          <p:nvPr>
            <p:ph idx="4" type="body"/>
          </p:nvPr>
        </p:nvSpPr>
        <p:spPr>
          <a:xfrm>
            <a:off x="5824575" y="3180700"/>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pic>
        <p:nvPicPr>
          <p:cNvPr id="89" name="Google Shape;89;p14"/>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bg>
      <p:bgPr>
        <a:solidFill>
          <a:srgbClr val="220337"/>
        </a:solidFill>
      </p:bgPr>
    </p:bg>
    <p:spTree>
      <p:nvGrpSpPr>
        <p:cNvPr id="90" name="Shape 90"/>
        <p:cNvGrpSpPr/>
        <p:nvPr/>
      </p:nvGrpSpPr>
      <p:grpSpPr>
        <a:xfrm>
          <a:off x="0" y="0"/>
          <a:ext cx="0" cy="0"/>
          <a:chOff x="0" y="0"/>
          <a:chExt cx="0" cy="0"/>
        </a:xfrm>
      </p:grpSpPr>
      <p:pic>
        <p:nvPicPr>
          <p:cNvPr id="91" name="Google Shape;91;p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descr=" " id="92" name="Google Shape;92;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3" name="Google Shape;93;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
        <p:nvSpPr>
          <p:cNvPr id="94" name="Google Shape;94;p15"/>
          <p:cNvSpPr txBox="1"/>
          <p:nvPr>
            <p:ph type="title"/>
          </p:nvPr>
        </p:nvSpPr>
        <p:spPr>
          <a:xfrm>
            <a:off x="904850" y="1264532"/>
            <a:ext cx="6710700" cy="15951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95" name="Google Shape;95;p15"/>
          <p:cNvSpPr txBox="1"/>
          <p:nvPr>
            <p:ph idx="1" type="subTitle"/>
          </p:nvPr>
        </p:nvSpPr>
        <p:spPr>
          <a:xfrm>
            <a:off x="974919" y="3029082"/>
            <a:ext cx="3715200" cy="500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descr=" " id="96" name="Google Shape;96;p15"/>
          <p:cNvPicPr preferRelativeResize="0"/>
          <p:nvPr/>
        </p:nvPicPr>
        <p:blipFill>
          <a:blip r:embed="rId4">
            <a:alphaModFix/>
          </a:blip>
          <a:stretch>
            <a:fillRect/>
          </a:stretch>
        </p:blipFill>
        <p:spPr>
          <a:xfrm>
            <a:off x="407175" y="4539121"/>
            <a:ext cx="776077" cy="263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bg>
      <p:bgPr>
        <a:solidFill>
          <a:schemeClr val="lt2"/>
        </a:solidFill>
      </p:bgPr>
    </p:bg>
    <p:spTree>
      <p:nvGrpSpPr>
        <p:cNvPr id="97"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a:off x="-62802" y="-34225"/>
            <a:ext cx="9269596" cy="5180999"/>
          </a:xfrm>
          <a:prstGeom prst="rect">
            <a:avLst/>
          </a:prstGeom>
          <a:noFill/>
          <a:ln>
            <a:noFill/>
          </a:ln>
        </p:spPr>
      </p:pic>
      <p:pic>
        <p:nvPicPr>
          <p:cNvPr descr=" " id="99" name="Google Shape;99;p16"/>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100" name="Google Shape;100;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101" name="Google Shape;101;p16"/>
          <p:cNvSpPr txBox="1"/>
          <p:nvPr>
            <p:ph type="title"/>
          </p:nvPr>
        </p:nvSpPr>
        <p:spPr>
          <a:xfrm>
            <a:off x="592275" y="522825"/>
            <a:ext cx="8144400" cy="3753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02" name="Shape 102"/>
        <p:cNvGrpSpPr/>
        <p:nvPr/>
      </p:nvGrpSpPr>
      <p:grpSpPr>
        <a:xfrm>
          <a:off x="0" y="0"/>
          <a:ext cx="0" cy="0"/>
          <a:chOff x="0" y="0"/>
          <a:chExt cx="0" cy="0"/>
        </a:xfrm>
      </p:grpSpPr>
      <p:pic>
        <p:nvPicPr>
          <p:cNvPr descr=" " id="103" name="Google Shape;103;p1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5"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_1_1_1">
    <p:bg>
      <p:bgPr>
        <a:solidFill>
          <a:srgbClr val="220337"/>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367" l="308" r="327" t="357"/>
          <a:stretch/>
        </p:blipFill>
        <p:spPr>
          <a:xfrm>
            <a:off x="0" y="250"/>
            <a:ext cx="9143997" cy="5143501"/>
          </a:xfrm>
          <a:prstGeom prst="rect">
            <a:avLst/>
          </a:prstGeom>
          <a:noFill/>
          <a:ln>
            <a:noFill/>
          </a:ln>
        </p:spPr>
      </p:pic>
      <p:pic>
        <p:nvPicPr>
          <p:cNvPr descr="New York University logo" id="16" name="Google Shape;16;p3"/>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7" name="Google Shape;17;p3"/>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None/>
              <a:defRPr sz="7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8" name="Google Shape;18;p3"/>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indent="-292100" lvl="1" marL="914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p:txBody>
      </p:sp>
      <p:sp>
        <p:nvSpPr>
          <p:cNvPr id="19" name="Google Shape;19;p3"/>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22" name="Google Shape;22;p4"/>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None/>
              <a:defRPr sz="6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23" name="Google Shape;23;p4"/>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5"/>
          <p:cNvSpPr txBox="1"/>
          <p:nvPr/>
        </p:nvSpPr>
        <p:spPr>
          <a:xfrm>
            <a:off x="4583948"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descr=" " id="26" name="Google Shape;26;p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5"/>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lvl1pPr indent="-342900" lvl="0" marL="457200">
              <a:lnSpc>
                <a:spcPct val="125000"/>
              </a:lnSpc>
              <a:spcBef>
                <a:spcPts val="0"/>
              </a:spcBef>
              <a:spcAft>
                <a:spcPts val="0"/>
              </a:spcAft>
              <a:buSzPts val="18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pic>
        <p:nvPicPr>
          <p:cNvPr id="29" name="Google Shape;29;p5"/>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rgbClr val="57068C"/>
              </a:buClr>
              <a:buSzPts val="4800"/>
              <a:buNone/>
              <a:defRPr sz="4800">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 type="body"/>
          </p:nvPr>
        </p:nvSpPr>
        <p:spPr>
          <a:xfrm>
            <a:off x="311700"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sp>
        <p:nvSpPr>
          <p:cNvPr id="33" name="Google Shape;33;p6"/>
          <p:cNvSpPr txBox="1"/>
          <p:nvPr>
            <p:ph idx="2" type="body"/>
          </p:nvPr>
        </p:nvSpPr>
        <p:spPr>
          <a:xfrm>
            <a:off x="4619925"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pic>
        <p:nvPicPr>
          <p:cNvPr descr=" " id="34" name="Google Shape;34;p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5" name="Google Shape;35;p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36" name="Google Shape;36;p6"/>
          <p:cNvSpPr txBox="1"/>
          <p:nvPr>
            <p:ph idx="3" type="subTitle"/>
          </p:nvPr>
        </p:nvSpPr>
        <p:spPr>
          <a:xfrm>
            <a:off x="311700" y="2054620"/>
            <a:ext cx="3999900" cy="411600"/>
          </a:xfrm>
          <a:prstGeom prst="rect">
            <a:avLst/>
          </a:prstGeom>
        </p:spPr>
        <p:txBody>
          <a:bodyPr anchorCtr="0" anchor="t" bIns="91425" lIns="91425" spcFirstLastPara="1" rIns="91425" wrap="square" tIns="91425">
            <a:noAutofit/>
          </a:bodyPr>
          <a:lstStyle>
            <a:lvl1pPr lvl="0">
              <a:spcBef>
                <a:spcPts val="0"/>
              </a:spcBef>
              <a:spcAft>
                <a:spcPts val="0"/>
              </a:spcAft>
              <a:buNone/>
              <a:defRPr b="1" sz="1400">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7" name="Google Shape;37;p6"/>
          <p:cNvSpPr txBox="1"/>
          <p:nvPr>
            <p:ph idx="4" type="subTitle"/>
          </p:nvPr>
        </p:nvSpPr>
        <p:spPr>
          <a:xfrm>
            <a:off x="4619925" y="2054620"/>
            <a:ext cx="39999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8" name="Google Shape;38;p6"/>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7"/>
          <p:cNvSpPr txBox="1"/>
          <p:nvPr>
            <p:ph type="title"/>
          </p:nvPr>
        </p:nvSpPr>
        <p:spPr>
          <a:xfrm>
            <a:off x="311700" y="530680"/>
            <a:ext cx="8424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3600"/>
              <a:buNone/>
              <a:defRPr>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 " id="41" name="Google Shape;41;p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3" name="Google Shape;43;p7"/>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8"/>
          <p:cNvSpPr txBox="1"/>
          <p:nvPr>
            <p:ph type="title"/>
          </p:nvPr>
        </p:nvSpPr>
        <p:spPr>
          <a:xfrm>
            <a:off x="311700" y="708000"/>
            <a:ext cx="3132300" cy="755700"/>
          </a:xfrm>
          <a:prstGeom prst="rect">
            <a:avLst/>
          </a:prstGeom>
        </p:spPr>
        <p:txBody>
          <a:bodyPr anchorCtr="0" anchor="b" bIns="91425" lIns="91425" spcFirstLastPara="1" rIns="91425" wrap="square" tIns="91425">
            <a:noAutofit/>
          </a:bodyPr>
          <a:lstStyle>
            <a:lvl1pPr lvl="0">
              <a:spcBef>
                <a:spcPts val="0"/>
              </a:spcBef>
              <a:spcAft>
                <a:spcPts val="0"/>
              </a:spcAft>
              <a:buClr>
                <a:srgbClr val="57068C"/>
              </a:buClr>
              <a:buSzPts val="2400"/>
              <a:buNone/>
              <a:defRPr sz="2400">
                <a:solidFill>
                  <a:srgbClr val="57068C"/>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8"/>
          <p:cNvSpPr txBox="1"/>
          <p:nvPr>
            <p:ph idx="1" type="body"/>
          </p:nvPr>
        </p:nvSpPr>
        <p:spPr>
          <a:xfrm>
            <a:off x="311700" y="1542000"/>
            <a:ext cx="3054600" cy="288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pic>
        <p:nvPicPr>
          <p:cNvPr descr=" " id="47" name="Google Shape;47;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8" name="Google Shape;48;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9" name="Google Shape;49;p8"/>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9"/>
          <p:cNvSpPr txBox="1"/>
          <p:nvPr>
            <p:ph type="title"/>
          </p:nvPr>
        </p:nvSpPr>
        <p:spPr>
          <a:xfrm>
            <a:off x="1772975" y="528144"/>
            <a:ext cx="5597700" cy="2475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pic>
        <p:nvPicPr>
          <p:cNvPr descr=" " id="52" name="Google Shape;52;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 name="Google Shape;53;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54" name="Google Shape;54;p9"/>
          <p:cNvSpPr txBox="1"/>
          <p:nvPr>
            <p:ph idx="1" type="body"/>
          </p:nvPr>
        </p:nvSpPr>
        <p:spPr>
          <a:xfrm>
            <a:off x="2120250" y="2660325"/>
            <a:ext cx="4903500" cy="1615500"/>
          </a:xfrm>
          <a:prstGeom prst="rect">
            <a:avLst/>
          </a:prstGeom>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descr=" " id="56" name="Google Shape;56;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57068C"/>
              </a:buClr>
              <a:buSzPts val="3600"/>
              <a:buNone/>
              <a:defRPr sz="3600">
                <a:solidFill>
                  <a:srgbClr val="57068C"/>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8" name="Google Shape;58;p10"/>
          <p:cNvSpPr txBox="1"/>
          <p:nvPr>
            <p:ph idx="1" type="subTitle"/>
          </p:nvPr>
        </p:nvSpPr>
        <p:spPr>
          <a:xfrm>
            <a:off x="294375" y="2803075"/>
            <a:ext cx="3616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59" name="Google Shape;59;p10"/>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60" name="Google Shape;60;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1" name="Google Shape;61;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3600"/>
              <a:buFont typeface="Frank Ruhl Libre"/>
              <a:buNone/>
              <a:defRPr b="1" sz="3600">
                <a:solidFill>
                  <a:srgbClr val="57068C"/>
                </a:solidFill>
                <a:latin typeface="Frank Ruhl Libre"/>
                <a:ea typeface="Frank Ruhl Libre"/>
                <a:cs typeface="Frank Ruhl Libre"/>
                <a:sym typeface="Frank Ruhl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2.jp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www.youtube.com/watch?v=1E2AlYuAVkU" TargetMode="Externa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www.youtube.com/watch?v=Tr83-rCwG4k" TargetMode="Externa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hyperlink" Target="http://www.youtube.com/watch?v=YVisLuiU-Oo" TargetMode="External"/><Relationship Id="rId4"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hyperlink" Target="http://www.youtube.com/watch?v=AlsCUzCCc-k" TargetMode="External"/><Relationship Id="rId4" Type="http://schemas.openxmlformats.org/officeDocument/2006/relationships/image" Target="../media/image5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gif"/><Relationship Id="rId4" Type="http://schemas.openxmlformats.org/officeDocument/2006/relationships/hyperlink" Target="https://iconscout.com/lottie-animations/industrial-robot" TargetMode="External"/><Relationship Id="rId5" Type="http://schemas.openxmlformats.org/officeDocument/2006/relationships/hyperlink" Target="https://iconscout.com/contributors/hossain-the-animator" TargetMode="External"/><Relationship Id="rId6" Type="http://schemas.openxmlformats.org/officeDocument/2006/relationships/hyperlink" Target="https://iconscou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gif"/><Relationship Id="rId4"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Autonomous Mobile Robots</a:t>
            </a:r>
            <a:endParaRPr/>
          </a:p>
        </p:txBody>
      </p:sp>
      <p:sp>
        <p:nvSpPr>
          <p:cNvPr id="111" name="Google Shape;111;p19"/>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Aliasghar Moj Arab</a:t>
            </a:r>
            <a:endParaRPr/>
          </a:p>
        </p:txBody>
      </p:sp>
      <p:sp>
        <p:nvSpPr>
          <p:cNvPr id="112" name="Google Shape;112;p19"/>
          <p:cNvSpPr txBox="1"/>
          <p:nvPr>
            <p:ph idx="2" type="subTitle"/>
          </p:nvPr>
        </p:nvSpPr>
        <p:spPr>
          <a:xfrm>
            <a:off x="2496200" y="2840512"/>
            <a:ext cx="41514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Control and Planning: Autonomous Mobile Robots and Autonomous Vehicles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idx="1" type="body"/>
          </p:nvPr>
        </p:nvSpPr>
        <p:spPr>
          <a:xfrm>
            <a:off x="461850" y="706800"/>
            <a:ext cx="8089800" cy="37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Two basic locomotion strategies </a:t>
            </a:r>
            <a:r>
              <a:rPr b="1" lang="en" sz="1800">
                <a:solidFill>
                  <a:srgbClr val="000000"/>
                </a:solidFill>
                <a:latin typeface="Times New Roman"/>
                <a:ea typeface="Times New Roman"/>
                <a:cs typeface="Times New Roman"/>
                <a:sym typeface="Times New Roman"/>
              </a:rPr>
              <a:t>are:</a:t>
            </a:r>
            <a:br>
              <a:rPr b="1" lang="en" sz="1800">
                <a:solidFill>
                  <a:srgbClr val="000000"/>
                </a:solidFill>
                <a:latin typeface="Times New Roman"/>
                <a:ea typeface="Times New Roman"/>
                <a:cs typeface="Times New Roman"/>
                <a:sym typeface="Times New Roman"/>
              </a:rPr>
            </a:br>
            <a:br>
              <a:rPr b="1" lang="en" sz="1800">
                <a:solidFill>
                  <a:srgbClr val="000000"/>
                </a:solidFill>
                <a:latin typeface="Times New Roman"/>
                <a:ea typeface="Times New Roman"/>
                <a:cs typeface="Times New Roman"/>
                <a:sym typeface="Times New Roman"/>
              </a:rPr>
            </a:br>
            <a:r>
              <a:rPr b="1" lang="en" sz="1800">
                <a:solidFill>
                  <a:srgbClr val="000000"/>
                </a:solidFill>
                <a:latin typeface="Times New Roman"/>
                <a:ea typeface="Times New Roman"/>
                <a:cs typeface="Times New Roman"/>
                <a:sym typeface="Times New Roman"/>
              </a:rPr>
              <a:t>Wheels                                                     Legs</a:t>
            </a:r>
            <a:endParaRPr b="1" sz="18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p:txBody>
      </p:sp>
      <p:sp>
        <p:nvSpPr>
          <p:cNvPr id="182" name="Google Shape;182;p28"/>
          <p:cNvSpPr txBox="1"/>
          <p:nvPr>
            <p:ph idx="1" type="body"/>
          </p:nvPr>
        </p:nvSpPr>
        <p:spPr>
          <a:xfrm>
            <a:off x="344175" y="232225"/>
            <a:ext cx="3315900" cy="3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Locomotion: The First Challenge</a:t>
            </a:r>
            <a:endParaRPr b="1" sz="1600">
              <a:latin typeface="Times New Roman"/>
              <a:ea typeface="Times New Roman"/>
              <a:cs typeface="Times New Roman"/>
              <a:sym typeface="Times New Roman"/>
            </a:endParaRPr>
          </a:p>
        </p:txBody>
      </p:sp>
      <p:pic>
        <p:nvPicPr>
          <p:cNvPr id="183" name="Google Shape;183;p28"/>
          <p:cNvPicPr preferRelativeResize="0"/>
          <p:nvPr/>
        </p:nvPicPr>
        <p:blipFill rotWithShape="1">
          <a:blip r:embed="rId3">
            <a:alphaModFix/>
          </a:blip>
          <a:srcRect b="22823" l="10823" r="7490" t="23689"/>
          <a:stretch/>
        </p:blipFill>
        <p:spPr>
          <a:xfrm>
            <a:off x="1470425" y="2247775"/>
            <a:ext cx="2603100" cy="1704525"/>
          </a:xfrm>
          <a:prstGeom prst="rect">
            <a:avLst/>
          </a:prstGeom>
          <a:noFill/>
          <a:ln>
            <a:noFill/>
          </a:ln>
        </p:spPr>
      </p:pic>
      <p:sp>
        <p:nvSpPr>
          <p:cNvPr id="184" name="Google Shape;184;p28"/>
          <p:cNvSpPr txBox="1"/>
          <p:nvPr/>
        </p:nvSpPr>
        <p:spPr>
          <a:xfrm>
            <a:off x="717700" y="4091075"/>
            <a:ext cx="430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Montserrat"/>
                <a:ea typeface="Montserrat"/>
                <a:cs typeface="Montserrat"/>
                <a:sym typeface="Montserrat"/>
              </a:rPr>
              <a:t>https://www.hiwonder.com/cdn/shop/files/b8421501ceee8ed8defa49d79fc692df_f5babd3f-bfc4-4c93-b31e-6b2f74ffac35.jpg?v=1723258982</a:t>
            </a:r>
            <a:endParaRPr sz="600">
              <a:solidFill>
                <a:srgbClr val="333333"/>
              </a:solidFill>
              <a:latin typeface="Montserrat"/>
              <a:ea typeface="Montserrat"/>
              <a:cs typeface="Montserrat"/>
              <a:sym typeface="Montserrat"/>
            </a:endParaRPr>
          </a:p>
        </p:txBody>
      </p:sp>
      <p:sp>
        <p:nvSpPr>
          <p:cNvPr id="185" name="Google Shape;185;p28"/>
          <p:cNvSpPr txBox="1"/>
          <p:nvPr/>
        </p:nvSpPr>
        <p:spPr>
          <a:xfrm>
            <a:off x="5544300" y="4091075"/>
            <a:ext cx="319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Montserrat"/>
                <a:ea typeface="Montserrat"/>
                <a:cs typeface="Montserrat"/>
                <a:sym typeface="Montserrat"/>
              </a:rPr>
              <a:t>https://spectrum.ieee.org/media-library/gif-animation-of-a-quadruped-robot-performing-acrobatic-maneuvers-on-a-wooden-platform-that-sits-on-a-grass-filled-yard.gif?id=34660828&amp;width=1200&amp;height=675</a:t>
            </a:r>
            <a:endParaRPr sz="600">
              <a:solidFill>
                <a:srgbClr val="333333"/>
              </a:solidFill>
              <a:latin typeface="Montserrat"/>
              <a:ea typeface="Montserrat"/>
              <a:cs typeface="Montserrat"/>
              <a:sym typeface="Montserrat"/>
            </a:endParaRPr>
          </a:p>
        </p:txBody>
      </p:sp>
      <p:pic>
        <p:nvPicPr>
          <p:cNvPr id="186" name="Google Shape;186;p28" title="gif-animation-of-a-quadruped-robot-performing-acrobatic-maneuvers-on-a-wooden-platform-that-sits-on-a-grass-filled-yard.gif"/>
          <p:cNvPicPr preferRelativeResize="0"/>
          <p:nvPr/>
        </p:nvPicPr>
        <p:blipFill>
          <a:blip r:embed="rId4">
            <a:alphaModFix/>
          </a:blip>
          <a:stretch>
            <a:fillRect/>
          </a:stretch>
        </p:blipFill>
        <p:spPr>
          <a:xfrm>
            <a:off x="5294875" y="2247775"/>
            <a:ext cx="3007350" cy="155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nvSpPr>
        <p:spPr>
          <a:xfrm>
            <a:off x="407175" y="450172"/>
            <a:ext cx="382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333333"/>
                </a:solidFill>
                <a:latin typeface="Times New Roman"/>
                <a:ea typeface="Times New Roman"/>
                <a:cs typeface="Times New Roman"/>
                <a:sym typeface="Times New Roman"/>
              </a:rPr>
              <a:t>W</a:t>
            </a:r>
            <a:r>
              <a:rPr b="1" lang="en" sz="2500">
                <a:solidFill>
                  <a:srgbClr val="333333"/>
                </a:solidFill>
                <a:latin typeface="Times New Roman"/>
                <a:ea typeface="Times New Roman"/>
                <a:cs typeface="Times New Roman"/>
                <a:sym typeface="Times New Roman"/>
              </a:rPr>
              <a:t>heels</a:t>
            </a:r>
            <a:endParaRPr b="1" sz="2500">
              <a:solidFill>
                <a:srgbClr val="333333"/>
              </a:solidFill>
              <a:latin typeface="Times New Roman"/>
              <a:ea typeface="Times New Roman"/>
              <a:cs typeface="Times New Roman"/>
              <a:sym typeface="Times New Roman"/>
            </a:endParaRPr>
          </a:p>
        </p:txBody>
      </p:sp>
      <p:sp>
        <p:nvSpPr>
          <p:cNvPr id="192" name="Google Shape;192;p29"/>
          <p:cNvSpPr txBox="1"/>
          <p:nvPr/>
        </p:nvSpPr>
        <p:spPr>
          <a:xfrm>
            <a:off x="2575250" y="2328950"/>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333333"/>
              </a:solidFill>
              <a:latin typeface="Montserrat"/>
              <a:ea typeface="Montserrat"/>
              <a:cs typeface="Montserrat"/>
              <a:sym typeface="Montserrat"/>
            </a:endParaRPr>
          </a:p>
        </p:txBody>
      </p:sp>
      <p:sp>
        <p:nvSpPr>
          <p:cNvPr id="193" name="Google Shape;193;p29"/>
          <p:cNvSpPr txBox="1"/>
          <p:nvPr/>
        </p:nvSpPr>
        <p:spPr>
          <a:xfrm>
            <a:off x="454450" y="1346850"/>
            <a:ext cx="44931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Tolerance to Frictions on 2 directions</a:t>
            </a:r>
            <a:endParaRPr sz="1800">
              <a:solidFill>
                <a:srgbClr val="333333"/>
              </a:solidFill>
              <a:latin typeface="Times New Roman"/>
              <a:ea typeface="Times New Roman"/>
              <a:cs typeface="Times New Roman"/>
              <a:sym typeface="Times New Roman"/>
            </a:endParaRPr>
          </a:p>
        </p:txBody>
      </p:sp>
      <p:sp>
        <p:nvSpPr>
          <p:cNvPr id="194" name="Google Shape;194;p29"/>
          <p:cNvSpPr txBox="1"/>
          <p:nvPr/>
        </p:nvSpPr>
        <p:spPr>
          <a:xfrm>
            <a:off x="569775" y="2248363"/>
            <a:ext cx="44931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Tolerance to Frictions on 1 direction</a:t>
            </a:r>
            <a:endParaRPr sz="1800">
              <a:solidFill>
                <a:srgbClr val="333333"/>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Omni</a:t>
            </a:r>
            <a:endParaRPr sz="1800">
              <a:solidFill>
                <a:srgbClr val="333333"/>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Mecanum</a:t>
            </a:r>
            <a:endParaRPr sz="1800">
              <a:solidFill>
                <a:srgbClr val="333333"/>
              </a:solidFill>
              <a:latin typeface="Times New Roman"/>
              <a:ea typeface="Times New Roman"/>
              <a:cs typeface="Times New Roman"/>
              <a:sym typeface="Times New Roman"/>
            </a:endParaRPr>
          </a:p>
        </p:txBody>
      </p:sp>
      <p:pic>
        <p:nvPicPr>
          <p:cNvPr id="195" name="Google Shape;195;p29"/>
          <p:cNvPicPr preferRelativeResize="0"/>
          <p:nvPr/>
        </p:nvPicPr>
        <p:blipFill>
          <a:blip r:embed="rId3">
            <a:alphaModFix/>
          </a:blip>
          <a:stretch>
            <a:fillRect/>
          </a:stretch>
        </p:blipFill>
        <p:spPr>
          <a:xfrm>
            <a:off x="4893087" y="2130375"/>
            <a:ext cx="1536163" cy="1518625"/>
          </a:xfrm>
          <a:prstGeom prst="rect">
            <a:avLst/>
          </a:prstGeom>
          <a:noFill/>
          <a:ln>
            <a:noFill/>
          </a:ln>
        </p:spPr>
      </p:pic>
      <p:pic>
        <p:nvPicPr>
          <p:cNvPr descr="Tire Spinning Against White Background (Provided by Getty Images)" id="196" name="Google Shape;196;p29"/>
          <p:cNvPicPr preferRelativeResize="0"/>
          <p:nvPr/>
        </p:nvPicPr>
        <p:blipFill rotWithShape="1">
          <a:blip r:embed="rId4">
            <a:alphaModFix/>
          </a:blip>
          <a:srcRect b="0" l="22938" r="22819" t="0"/>
          <a:stretch/>
        </p:blipFill>
        <p:spPr>
          <a:xfrm>
            <a:off x="5062875" y="944288"/>
            <a:ext cx="899548" cy="1105374"/>
          </a:xfrm>
          <a:prstGeom prst="rect">
            <a:avLst/>
          </a:prstGeom>
          <a:noFill/>
          <a:ln>
            <a:noFill/>
          </a:ln>
        </p:spPr>
      </p:pic>
      <p:sp>
        <p:nvSpPr>
          <p:cNvPr id="197" name="Google Shape;197;p29"/>
          <p:cNvSpPr txBox="1"/>
          <p:nvPr/>
        </p:nvSpPr>
        <p:spPr>
          <a:xfrm>
            <a:off x="569775" y="3981170"/>
            <a:ext cx="44931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Tolerance to Frictions on 0 direction</a:t>
            </a:r>
            <a:endParaRPr sz="1800">
              <a:solidFill>
                <a:srgbClr val="333333"/>
              </a:solidFill>
              <a:latin typeface="Times New Roman"/>
              <a:ea typeface="Times New Roman"/>
              <a:cs typeface="Times New Roman"/>
              <a:sym typeface="Times New Roman"/>
            </a:endParaRPr>
          </a:p>
        </p:txBody>
      </p:sp>
      <p:pic>
        <p:nvPicPr>
          <p:cNvPr id="198" name="Google Shape;198;p29"/>
          <p:cNvPicPr preferRelativeResize="0"/>
          <p:nvPr/>
        </p:nvPicPr>
        <p:blipFill rotWithShape="1">
          <a:blip r:embed="rId5">
            <a:alphaModFix/>
          </a:blip>
          <a:srcRect b="-7630" l="0" r="0" t="7630"/>
          <a:stretch/>
        </p:blipFill>
        <p:spPr>
          <a:xfrm>
            <a:off x="4960878" y="3808172"/>
            <a:ext cx="1103550" cy="1103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nvSpPr>
        <p:spPr>
          <a:xfrm>
            <a:off x="407175" y="980675"/>
            <a:ext cx="382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rgbClr val="333333"/>
              </a:solidFill>
              <a:latin typeface="Times New Roman"/>
              <a:ea typeface="Times New Roman"/>
              <a:cs typeface="Times New Roman"/>
              <a:sym typeface="Times New Roman"/>
            </a:endParaRPr>
          </a:p>
        </p:txBody>
      </p:sp>
      <p:sp>
        <p:nvSpPr>
          <p:cNvPr id="204" name="Google Shape;204;p30"/>
          <p:cNvSpPr txBox="1"/>
          <p:nvPr/>
        </p:nvSpPr>
        <p:spPr>
          <a:xfrm>
            <a:off x="2575250" y="2328950"/>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333333"/>
              </a:solidFill>
              <a:latin typeface="Montserrat"/>
              <a:ea typeface="Montserrat"/>
              <a:cs typeface="Montserrat"/>
              <a:sym typeface="Montserrat"/>
            </a:endParaRPr>
          </a:p>
        </p:txBody>
      </p:sp>
      <p:sp>
        <p:nvSpPr>
          <p:cNvPr id="205" name="Google Shape;205;p30"/>
          <p:cNvSpPr txBox="1"/>
          <p:nvPr/>
        </p:nvSpPr>
        <p:spPr>
          <a:xfrm>
            <a:off x="407175" y="319200"/>
            <a:ext cx="403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Times New Roman"/>
                <a:ea typeface="Times New Roman"/>
                <a:cs typeface="Times New Roman"/>
                <a:sym typeface="Times New Roman"/>
              </a:rPr>
              <a:t>Standard wheel</a:t>
            </a:r>
            <a:endParaRPr b="1" sz="3000">
              <a:solidFill>
                <a:srgbClr val="333333"/>
              </a:solidFill>
              <a:latin typeface="Times New Roman"/>
              <a:ea typeface="Times New Roman"/>
              <a:cs typeface="Times New Roman"/>
              <a:sym typeface="Times New Roman"/>
            </a:endParaRPr>
          </a:p>
        </p:txBody>
      </p:sp>
      <p:sp>
        <p:nvSpPr>
          <p:cNvPr id="206" name="Google Shape;206;p30"/>
          <p:cNvSpPr txBox="1"/>
          <p:nvPr/>
        </p:nvSpPr>
        <p:spPr>
          <a:xfrm>
            <a:off x="454450" y="1642150"/>
            <a:ext cx="44931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Two degrees of freedom.</a:t>
            </a:r>
            <a:endParaRPr sz="1800">
              <a:solidFill>
                <a:srgbClr val="333333"/>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Rotation around the (motorized) wheel axle and the contact point.</a:t>
            </a:r>
            <a:endParaRPr sz="1800">
              <a:solidFill>
                <a:srgbClr val="333333"/>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Rolls only in its main direction, resisting side slip.</a:t>
            </a:r>
            <a:endParaRPr sz="1800">
              <a:solidFill>
                <a:srgbClr val="333333"/>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Can be used as a drive or Idler wheel</a:t>
            </a:r>
            <a:endParaRPr sz="1800">
              <a:solidFill>
                <a:srgbClr val="333333"/>
              </a:solidFill>
              <a:latin typeface="Times New Roman"/>
              <a:ea typeface="Times New Roman"/>
              <a:cs typeface="Times New Roman"/>
              <a:sym typeface="Times New Roman"/>
            </a:endParaRPr>
          </a:p>
        </p:txBody>
      </p:sp>
      <p:pic>
        <p:nvPicPr>
          <p:cNvPr id="207" name="Google Shape;207;p30"/>
          <p:cNvPicPr preferRelativeResize="0"/>
          <p:nvPr/>
        </p:nvPicPr>
        <p:blipFill>
          <a:blip r:embed="rId3">
            <a:alphaModFix/>
          </a:blip>
          <a:stretch>
            <a:fillRect/>
          </a:stretch>
        </p:blipFill>
        <p:spPr>
          <a:xfrm>
            <a:off x="5457025" y="1899550"/>
            <a:ext cx="3382175" cy="18986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nvSpPr>
        <p:spPr>
          <a:xfrm>
            <a:off x="407175" y="980675"/>
            <a:ext cx="382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rgbClr val="333333"/>
              </a:solidFill>
              <a:latin typeface="Times New Roman"/>
              <a:ea typeface="Times New Roman"/>
              <a:cs typeface="Times New Roman"/>
              <a:sym typeface="Times New Roman"/>
            </a:endParaRPr>
          </a:p>
        </p:txBody>
      </p:sp>
      <p:sp>
        <p:nvSpPr>
          <p:cNvPr id="213" name="Google Shape;213;p31"/>
          <p:cNvSpPr txBox="1"/>
          <p:nvPr/>
        </p:nvSpPr>
        <p:spPr>
          <a:xfrm>
            <a:off x="2575250" y="2328950"/>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333333"/>
              </a:solidFill>
              <a:latin typeface="Montserrat"/>
              <a:ea typeface="Montserrat"/>
              <a:cs typeface="Montserrat"/>
              <a:sym typeface="Montserrat"/>
            </a:endParaRPr>
          </a:p>
        </p:txBody>
      </p:sp>
      <p:sp>
        <p:nvSpPr>
          <p:cNvPr id="214" name="Google Shape;214;p31"/>
          <p:cNvSpPr txBox="1"/>
          <p:nvPr/>
        </p:nvSpPr>
        <p:spPr>
          <a:xfrm>
            <a:off x="407175" y="319200"/>
            <a:ext cx="403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Times New Roman"/>
                <a:ea typeface="Times New Roman"/>
                <a:cs typeface="Times New Roman"/>
                <a:sym typeface="Times New Roman"/>
              </a:rPr>
              <a:t>Omni</a:t>
            </a:r>
            <a:r>
              <a:rPr b="1" lang="en" sz="2500">
                <a:solidFill>
                  <a:schemeClr val="dk2"/>
                </a:solidFill>
                <a:latin typeface="Times New Roman"/>
                <a:ea typeface="Times New Roman"/>
                <a:cs typeface="Times New Roman"/>
                <a:sym typeface="Times New Roman"/>
              </a:rPr>
              <a:t> wheel</a:t>
            </a:r>
            <a:endParaRPr b="1" sz="3000">
              <a:solidFill>
                <a:srgbClr val="333333"/>
              </a:solidFill>
              <a:latin typeface="Times New Roman"/>
              <a:ea typeface="Times New Roman"/>
              <a:cs typeface="Times New Roman"/>
              <a:sym typeface="Times New Roman"/>
            </a:endParaRPr>
          </a:p>
        </p:txBody>
      </p:sp>
      <p:sp>
        <p:nvSpPr>
          <p:cNvPr id="215" name="Google Shape;215;p31"/>
          <p:cNvSpPr txBox="1"/>
          <p:nvPr/>
        </p:nvSpPr>
        <p:spPr>
          <a:xfrm>
            <a:off x="454450" y="1642150"/>
            <a:ext cx="44931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One</a:t>
            </a:r>
            <a:r>
              <a:rPr lang="en" sz="1800">
                <a:solidFill>
                  <a:srgbClr val="333333"/>
                </a:solidFill>
                <a:latin typeface="Times New Roman"/>
                <a:ea typeface="Times New Roman"/>
                <a:cs typeface="Times New Roman"/>
                <a:sym typeface="Times New Roman"/>
              </a:rPr>
              <a:t> degrees of freedom.</a:t>
            </a:r>
            <a:endParaRPr sz="1800">
              <a:solidFill>
                <a:srgbClr val="333333"/>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Rotation around the (motorized) wheel axle and the contact point.</a:t>
            </a:r>
            <a:endParaRPr sz="1800">
              <a:solidFill>
                <a:srgbClr val="333333"/>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Rolls on its main direction with no or some side slip resistance</a:t>
            </a:r>
            <a:endParaRPr sz="1800">
              <a:solidFill>
                <a:srgbClr val="333333"/>
              </a:solidFill>
              <a:latin typeface="Times New Roman"/>
              <a:ea typeface="Times New Roman"/>
              <a:cs typeface="Times New Roman"/>
              <a:sym typeface="Times New Roman"/>
            </a:endParaRPr>
          </a:p>
        </p:txBody>
      </p:sp>
      <p:pic>
        <p:nvPicPr>
          <p:cNvPr id="216" name="Google Shape;216;p31"/>
          <p:cNvPicPr preferRelativeResize="0"/>
          <p:nvPr/>
        </p:nvPicPr>
        <p:blipFill>
          <a:blip r:embed="rId3">
            <a:alphaModFix/>
          </a:blip>
          <a:stretch>
            <a:fillRect/>
          </a:stretch>
        </p:blipFill>
        <p:spPr>
          <a:xfrm>
            <a:off x="4947550" y="1140725"/>
            <a:ext cx="3044475" cy="300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nvSpPr>
        <p:spPr>
          <a:xfrm>
            <a:off x="407175" y="980675"/>
            <a:ext cx="2586600" cy="10215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0"/>
              </a:spcBef>
              <a:spcAft>
                <a:spcPts val="0"/>
              </a:spcAft>
              <a:buNone/>
            </a:pPr>
            <a:r>
              <a:rPr b="1" lang="en" sz="2500">
                <a:solidFill>
                  <a:srgbClr val="101418"/>
                </a:solidFill>
                <a:highlight>
                  <a:srgbClr val="FFFFFF"/>
                </a:highlight>
                <a:latin typeface="Times New Roman"/>
                <a:ea typeface="Times New Roman"/>
                <a:cs typeface="Times New Roman"/>
                <a:sym typeface="Times New Roman"/>
              </a:rPr>
              <a:t>Mecanum wheel</a:t>
            </a:r>
            <a:endParaRPr b="1" sz="2500">
              <a:solidFill>
                <a:srgbClr val="101418"/>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333333"/>
              </a:solidFill>
              <a:latin typeface="Montserrat"/>
              <a:ea typeface="Montserrat"/>
              <a:cs typeface="Montserrat"/>
              <a:sym typeface="Montserrat"/>
            </a:endParaRPr>
          </a:p>
        </p:txBody>
      </p:sp>
      <p:sp>
        <p:nvSpPr>
          <p:cNvPr id="222" name="Google Shape;222;p32"/>
          <p:cNvSpPr txBox="1"/>
          <p:nvPr/>
        </p:nvSpPr>
        <p:spPr>
          <a:xfrm>
            <a:off x="2575250" y="2328950"/>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333333"/>
              </a:solidFill>
              <a:latin typeface="Montserrat"/>
              <a:ea typeface="Montserrat"/>
              <a:cs typeface="Montserrat"/>
              <a:sym typeface="Montserrat"/>
            </a:endParaRPr>
          </a:p>
        </p:txBody>
      </p:sp>
      <p:sp>
        <p:nvSpPr>
          <p:cNvPr id="223" name="Google Shape;223;p32"/>
          <p:cNvSpPr txBox="1"/>
          <p:nvPr/>
        </p:nvSpPr>
        <p:spPr>
          <a:xfrm>
            <a:off x="407175" y="319200"/>
            <a:ext cx="4030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333333"/>
                </a:solidFill>
                <a:latin typeface="Times New Roman"/>
                <a:ea typeface="Times New Roman"/>
                <a:cs typeface="Times New Roman"/>
                <a:sym typeface="Times New Roman"/>
              </a:rPr>
              <a:t>Types of wheels</a:t>
            </a:r>
            <a:endParaRPr b="1" sz="3000">
              <a:solidFill>
                <a:srgbClr val="333333"/>
              </a:solidFill>
              <a:latin typeface="Times New Roman"/>
              <a:ea typeface="Times New Roman"/>
              <a:cs typeface="Times New Roman"/>
              <a:sym typeface="Times New Roman"/>
            </a:endParaRPr>
          </a:p>
        </p:txBody>
      </p:sp>
      <p:sp>
        <p:nvSpPr>
          <p:cNvPr id="224" name="Google Shape;224;p32"/>
          <p:cNvSpPr txBox="1"/>
          <p:nvPr/>
        </p:nvSpPr>
        <p:spPr>
          <a:xfrm>
            <a:off x="462425" y="1665450"/>
            <a:ext cx="44931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rgbClr val="333333"/>
              </a:buClr>
              <a:buSzPts val="1800"/>
              <a:buFont typeface="Times New Roman"/>
              <a:buChar char="●"/>
            </a:pPr>
            <a:r>
              <a:rPr lang="en" sz="1800">
                <a:latin typeface="Times New Roman"/>
                <a:ea typeface="Times New Roman"/>
                <a:cs typeface="Times New Roman"/>
                <a:sym typeface="Times New Roman"/>
              </a:rPr>
              <a:t>Three degrees of freedom.</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333333"/>
              </a:buClr>
              <a:buSzPts val="1800"/>
              <a:buFont typeface="Times New Roman"/>
              <a:buChar char="●"/>
            </a:pPr>
            <a:r>
              <a:rPr lang="en" sz="1800">
                <a:latin typeface="Times New Roman"/>
                <a:ea typeface="Times New Roman"/>
                <a:cs typeface="Times New Roman"/>
                <a:sym typeface="Times New Roman"/>
              </a:rPr>
              <a:t>Rollers mounted around rim (90° or 45°).</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333333"/>
              </a:buClr>
              <a:buSzPts val="1800"/>
              <a:buFont typeface="Times New Roman"/>
              <a:buChar char="●"/>
            </a:pPr>
            <a:r>
              <a:rPr lang="en" sz="1800">
                <a:latin typeface="Times New Roman"/>
                <a:ea typeface="Times New Roman"/>
                <a:cs typeface="Times New Roman"/>
                <a:sym typeface="Times New Roman"/>
              </a:rPr>
              <a:t>Allows rolling in the main direction and sideways slip with low resistance.</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333333"/>
              </a:buClr>
              <a:buSzPts val="1800"/>
              <a:buFont typeface="Times New Roman"/>
              <a:buChar char="●"/>
            </a:pPr>
            <a:r>
              <a:rPr lang="en" sz="1800">
                <a:latin typeface="Times New Roman"/>
                <a:ea typeface="Times New Roman"/>
                <a:cs typeface="Times New Roman"/>
                <a:sym typeface="Times New Roman"/>
              </a:rPr>
              <a:t>Commonly used for holonomic robots when multiple wheels are combined.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333333"/>
              </a:solidFill>
              <a:latin typeface="Times New Roman"/>
              <a:ea typeface="Times New Roman"/>
              <a:cs typeface="Times New Roman"/>
              <a:sym typeface="Times New Roman"/>
            </a:endParaRPr>
          </a:p>
        </p:txBody>
      </p:sp>
      <p:sp>
        <p:nvSpPr>
          <p:cNvPr id="225" name="Google Shape;225;p32"/>
          <p:cNvSpPr txBox="1"/>
          <p:nvPr/>
        </p:nvSpPr>
        <p:spPr>
          <a:xfrm>
            <a:off x="5404125" y="3391850"/>
            <a:ext cx="312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333333"/>
                </a:solidFill>
                <a:latin typeface="Times New Roman"/>
                <a:ea typeface="Times New Roman"/>
                <a:cs typeface="Times New Roman"/>
                <a:sym typeface="Times New Roman"/>
              </a:rPr>
              <a:t>https://www.youtube.com/watch?v=1E2AlYuAVkU</a:t>
            </a:r>
            <a:endParaRPr sz="700">
              <a:solidFill>
                <a:srgbClr val="333333"/>
              </a:solidFill>
              <a:latin typeface="Times New Roman"/>
              <a:ea typeface="Times New Roman"/>
              <a:cs typeface="Times New Roman"/>
              <a:sym typeface="Times New Roman"/>
            </a:endParaRPr>
          </a:p>
        </p:txBody>
      </p:sp>
      <p:pic>
        <p:nvPicPr>
          <p:cNvPr descr="http://Hot-El.tilda.ws" id="226" name="Google Shape;226;p32" title="Omni wheel &amp; mecanum wheel &amp; Swedish wheel &amp; Ilon wheel &amp; omnidirectional wheel &amp; robot vehicle">
            <a:hlinkClick r:id="rId3"/>
          </p:cNvPr>
          <p:cNvPicPr preferRelativeResize="0"/>
          <p:nvPr/>
        </p:nvPicPr>
        <p:blipFill>
          <a:blip r:embed="rId4">
            <a:alphaModFix/>
          </a:blip>
          <a:stretch>
            <a:fillRect/>
          </a:stretch>
        </p:blipFill>
        <p:spPr>
          <a:xfrm>
            <a:off x="5011725" y="1512800"/>
            <a:ext cx="3651000" cy="186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nvSpPr>
        <p:spPr>
          <a:xfrm>
            <a:off x="407175" y="288725"/>
            <a:ext cx="3123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333333"/>
                </a:solidFill>
                <a:latin typeface="Times New Roman"/>
                <a:ea typeface="Times New Roman"/>
                <a:cs typeface="Times New Roman"/>
                <a:sym typeface="Times New Roman"/>
              </a:rPr>
              <a:t>Caster Wheel</a:t>
            </a:r>
            <a:endParaRPr b="1" sz="2500">
              <a:solidFill>
                <a:srgbClr val="333333"/>
              </a:solidFill>
              <a:latin typeface="Times New Roman"/>
              <a:ea typeface="Times New Roman"/>
              <a:cs typeface="Times New Roman"/>
              <a:sym typeface="Times New Roman"/>
            </a:endParaRPr>
          </a:p>
        </p:txBody>
      </p:sp>
      <p:sp>
        <p:nvSpPr>
          <p:cNvPr id="232" name="Google Shape;232;p33"/>
          <p:cNvSpPr txBox="1"/>
          <p:nvPr/>
        </p:nvSpPr>
        <p:spPr>
          <a:xfrm>
            <a:off x="2575250" y="2328950"/>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333333"/>
              </a:solidFill>
              <a:latin typeface="Montserrat"/>
              <a:ea typeface="Montserrat"/>
              <a:cs typeface="Montserrat"/>
              <a:sym typeface="Montserrat"/>
            </a:endParaRPr>
          </a:p>
        </p:txBody>
      </p:sp>
      <p:sp>
        <p:nvSpPr>
          <p:cNvPr id="233" name="Google Shape;233;p33"/>
          <p:cNvSpPr txBox="1"/>
          <p:nvPr/>
        </p:nvSpPr>
        <p:spPr>
          <a:xfrm>
            <a:off x="462425" y="1665450"/>
            <a:ext cx="44931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Two degrees of freedom.</a:t>
            </a:r>
            <a:endParaRPr sz="1800">
              <a:solidFill>
                <a:srgbClr val="333333"/>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R</a:t>
            </a:r>
            <a:r>
              <a:rPr lang="en" sz="1800">
                <a:solidFill>
                  <a:srgbClr val="333333"/>
                </a:solidFill>
                <a:latin typeface="Times New Roman"/>
                <a:ea typeface="Times New Roman"/>
                <a:cs typeface="Times New Roman"/>
                <a:sym typeface="Times New Roman"/>
              </a:rPr>
              <a:t>otation around an offset steering joint.</a:t>
            </a:r>
            <a:endParaRPr sz="1800">
              <a:solidFill>
                <a:srgbClr val="333333"/>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passive, swivels freely → reduces drag during turns.</a:t>
            </a:r>
            <a:endParaRPr sz="1800">
              <a:solidFill>
                <a:srgbClr val="333333"/>
              </a:solidFill>
              <a:latin typeface="Times New Roman"/>
              <a:ea typeface="Times New Roman"/>
              <a:cs typeface="Times New Roman"/>
              <a:sym typeface="Times New Roman"/>
            </a:endParaRPr>
          </a:p>
        </p:txBody>
      </p:sp>
      <p:sp>
        <p:nvSpPr>
          <p:cNvPr id="234" name="Google Shape;234;p33"/>
          <p:cNvSpPr txBox="1"/>
          <p:nvPr/>
        </p:nvSpPr>
        <p:spPr>
          <a:xfrm>
            <a:off x="558475" y="3481525"/>
            <a:ext cx="5779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333333"/>
                </a:solidFill>
                <a:latin typeface="Times New Roman"/>
                <a:ea typeface="Times New Roman"/>
                <a:cs typeface="Times New Roman"/>
                <a:sym typeface="Times New Roman"/>
              </a:rPr>
              <a:t>The standard wheel and the caster wheel have a primary axis of rotation and are thus highly directional.</a:t>
            </a:r>
            <a:endParaRPr sz="1900">
              <a:solidFill>
                <a:srgbClr val="333333"/>
              </a:solidFill>
              <a:latin typeface="Times New Roman"/>
              <a:ea typeface="Times New Roman"/>
              <a:cs typeface="Times New Roman"/>
              <a:sym typeface="Times New Roman"/>
            </a:endParaRPr>
          </a:p>
        </p:txBody>
      </p:sp>
      <p:pic>
        <p:nvPicPr>
          <p:cNvPr id="235" name="Google Shape;235;p33"/>
          <p:cNvPicPr preferRelativeResize="0"/>
          <p:nvPr/>
        </p:nvPicPr>
        <p:blipFill rotWithShape="1">
          <a:blip r:embed="rId3">
            <a:alphaModFix/>
          </a:blip>
          <a:srcRect b="-7630" l="0" r="0" t="7630"/>
          <a:stretch/>
        </p:blipFill>
        <p:spPr>
          <a:xfrm>
            <a:off x="5549024" y="858126"/>
            <a:ext cx="1405075" cy="1405075"/>
          </a:xfrm>
          <a:prstGeom prst="rect">
            <a:avLst/>
          </a:prstGeom>
          <a:noFill/>
          <a:ln>
            <a:noFill/>
          </a:ln>
        </p:spPr>
      </p:pic>
      <p:pic>
        <p:nvPicPr>
          <p:cNvPr id="236" name="Google Shape;236;p33"/>
          <p:cNvPicPr preferRelativeResize="0"/>
          <p:nvPr/>
        </p:nvPicPr>
        <p:blipFill>
          <a:blip r:embed="rId4">
            <a:alphaModFix/>
          </a:blip>
          <a:stretch>
            <a:fillRect/>
          </a:stretch>
        </p:blipFill>
        <p:spPr>
          <a:xfrm>
            <a:off x="6116025" y="2263200"/>
            <a:ext cx="1999101" cy="1999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nvSpPr>
        <p:spPr>
          <a:xfrm>
            <a:off x="407175" y="980675"/>
            <a:ext cx="3470400" cy="10215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0"/>
              </a:spcBef>
              <a:spcAft>
                <a:spcPts val="0"/>
              </a:spcAft>
              <a:buNone/>
            </a:pPr>
            <a:r>
              <a:rPr b="1" lang="en" sz="2500">
                <a:solidFill>
                  <a:srgbClr val="101418"/>
                </a:solidFill>
                <a:highlight>
                  <a:srgbClr val="FFFFFF"/>
                </a:highlight>
                <a:latin typeface="Times New Roman"/>
                <a:ea typeface="Times New Roman"/>
                <a:cs typeface="Times New Roman"/>
                <a:sym typeface="Times New Roman"/>
              </a:rPr>
              <a:t> Ball or spherical wheel</a:t>
            </a:r>
            <a:endParaRPr b="1" sz="2500">
              <a:solidFill>
                <a:srgbClr val="101418"/>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333333"/>
              </a:solidFill>
              <a:latin typeface="Times New Roman"/>
              <a:ea typeface="Times New Roman"/>
              <a:cs typeface="Times New Roman"/>
              <a:sym typeface="Times New Roman"/>
            </a:endParaRPr>
          </a:p>
        </p:txBody>
      </p:sp>
      <p:sp>
        <p:nvSpPr>
          <p:cNvPr id="242" name="Google Shape;242;p34"/>
          <p:cNvSpPr txBox="1"/>
          <p:nvPr/>
        </p:nvSpPr>
        <p:spPr>
          <a:xfrm>
            <a:off x="2575250" y="2328950"/>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333333"/>
              </a:solidFill>
              <a:latin typeface="Montserrat"/>
              <a:ea typeface="Montserrat"/>
              <a:cs typeface="Montserrat"/>
              <a:sym typeface="Montserrat"/>
            </a:endParaRPr>
          </a:p>
        </p:txBody>
      </p:sp>
      <p:sp>
        <p:nvSpPr>
          <p:cNvPr id="243" name="Google Shape;243;p34"/>
          <p:cNvSpPr txBox="1"/>
          <p:nvPr/>
        </p:nvSpPr>
        <p:spPr>
          <a:xfrm>
            <a:off x="407175" y="319200"/>
            <a:ext cx="4030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333333"/>
                </a:solidFill>
                <a:latin typeface="Times New Roman"/>
                <a:ea typeface="Times New Roman"/>
                <a:cs typeface="Times New Roman"/>
                <a:sym typeface="Times New Roman"/>
              </a:rPr>
              <a:t>Types of wheels</a:t>
            </a:r>
            <a:endParaRPr b="1" sz="3000">
              <a:solidFill>
                <a:srgbClr val="333333"/>
              </a:solidFill>
              <a:latin typeface="Times New Roman"/>
              <a:ea typeface="Times New Roman"/>
              <a:cs typeface="Times New Roman"/>
              <a:sym typeface="Times New Roman"/>
            </a:endParaRPr>
          </a:p>
        </p:txBody>
      </p:sp>
      <p:sp>
        <p:nvSpPr>
          <p:cNvPr id="244" name="Google Shape;244;p34"/>
          <p:cNvSpPr txBox="1"/>
          <p:nvPr/>
        </p:nvSpPr>
        <p:spPr>
          <a:xfrm>
            <a:off x="494275" y="1585825"/>
            <a:ext cx="46731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333333"/>
              </a:buClr>
              <a:buSzPts val="1600"/>
              <a:buFont typeface="Times New Roman"/>
              <a:buChar char="●"/>
            </a:pPr>
            <a:r>
              <a:rPr lang="en" sz="1600">
                <a:latin typeface="Times New Roman"/>
                <a:ea typeface="Times New Roman"/>
                <a:cs typeface="Times New Roman"/>
                <a:sym typeface="Times New Roman"/>
              </a:rPr>
              <a:t>Three degrees of freedom.</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Clr>
                <a:srgbClr val="333333"/>
              </a:buClr>
              <a:buSzPts val="1600"/>
              <a:buFont typeface="Times New Roman"/>
              <a:buChar char="●"/>
            </a:pPr>
            <a:r>
              <a:rPr lang="en" sz="1600">
                <a:latin typeface="Times New Roman"/>
                <a:ea typeface="Times New Roman"/>
                <a:cs typeface="Times New Roman"/>
                <a:sym typeface="Times New Roman"/>
              </a:rPr>
              <a:t>Can rotate in any direction.</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Clr>
                <a:srgbClr val="333333"/>
              </a:buClr>
              <a:buSzPts val="1600"/>
              <a:buFont typeface="Times New Roman"/>
              <a:buChar char="●"/>
            </a:pPr>
            <a:r>
              <a:rPr lang="en" sz="1600">
                <a:latin typeface="Times New Roman"/>
                <a:ea typeface="Times New Roman"/>
                <a:cs typeface="Times New Roman"/>
                <a:sym typeface="Times New Roman"/>
              </a:rPr>
              <a:t>Usually passive (support wheel) rather than active drive.</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Clr>
                <a:srgbClr val="333333"/>
              </a:buClr>
              <a:buSzPts val="1600"/>
              <a:buFont typeface="Times New Roman"/>
              <a:buChar char="●"/>
            </a:pPr>
            <a:r>
              <a:rPr lang="en" sz="1600">
                <a:latin typeface="Times New Roman"/>
                <a:ea typeface="Times New Roman"/>
                <a:cs typeface="Times New Roman"/>
                <a:sym typeface="Times New Roman"/>
              </a:rPr>
              <a:t>Advantage: free movement support.</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Clr>
                <a:srgbClr val="333333"/>
              </a:buClr>
              <a:buSzPts val="1600"/>
              <a:buFont typeface="Times New Roman"/>
              <a:buChar char="●"/>
            </a:pPr>
            <a:r>
              <a:rPr lang="en" sz="1600">
                <a:latin typeface="Times New Roman"/>
                <a:ea typeface="Times New Roman"/>
                <a:cs typeface="Times New Roman"/>
                <a:sym typeface="Times New Roman"/>
              </a:rPr>
              <a:t>Disadvantage: limited load capacity, higher friction.</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333333"/>
              </a:solidFill>
              <a:latin typeface="Times New Roman"/>
              <a:ea typeface="Times New Roman"/>
              <a:cs typeface="Times New Roman"/>
              <a:sym typeface="Times New Roman"/>
            </a:endParaRPr>
          </a:p>
        </p:txBody>
      </p:sp>
      <p:sp>
        <p:nvSpPr>
          <p:cNvPr id="245" name="Google Shape;245;p34"/>
          <p:cNvSpPr txBox="1"/>
          <p:nvPr/>
        </p:nvSpPr>
        <p:spPr>
          <a:xfrm>
            <a:off x="5404125" y="3391850"/>
            <a:ext cx="312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333333"/>
                </a:solidFill>
                <a:latin typeface="Times New Roman"/>
                <a:ea typeface="Times New Roman"/>
                <a:cs typeface="Times New Roman"/>
                <a:sym typeface="Times New Roman"/>
              </a:rPr>
              <a:t>https://www.youtube.com/watch?v=Tr83-rCwG4k</a:t>
            </a:r>
            <a:endParaRPr sz="700">
              <a:solidFill>
                <a:srgbClr val="333333"/>
              </a:solidFill>
              <a:latin typeface="Times New Roman"/>
              <a:ea typeface="Times New Roman"/>
              <a:cs typeface="Times New Roman"/>
              <a:sym typeface="Times New Roman"/>
            </a:endParaRPr>
          </a:p>
        </p:txBody>
      </p:sp>
      <p:pic>
        <p:nvPicPr>
          <p:cNvPr descr="The wheels, which are revolutionary in their concept and design, were devised and developed by Goodyear, who has already been a partner of Citroën for the spectacularly designed and extraordinarily dimensioned wheels on 19_19 Concept. For The Citroën Skate, Goodyear developed omnidirectional Eagle 360 wheels, comprised of spherical tyres feature the Goodyear wingfoot and logo. Incorporating small electric motors, they give the robot complete 360° freedom of movement so that it can travel in any direction, just like a computer mouse, turn on the spot and inch its way into the smallest spaces, without concerning itself with a specific direction of travel.&#10;&#10;#tire #tires&#10;Get More Great Car Videos - Subscribe: https://goo.gl/BSIaFc" id="246" name="Google Shape;246;p34" title="Spherical Wheels and Tires Operation Demo">
            <a:hlinkClick r:id="rId3"/>
          </p:cNvPr>
          <p:cNvPicPr preferRelativeResize="0"/>
          <p:nvPr/>
        </p:nvPicPr>
        <p:blipFill>
          <a:blip r:embed="rId4">
            <a:alphaModFix/>
          </a:blip>
          <a:stretch>
            <a:fillRect/>
          </a:stretch>
        </p:blipFill>
        <p:spPr>
          <a:xfrm>
            <a:off x="5213675" y="16410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nvSpPr>
        <p:spPr>
          <a:xfrm>
            <a:off x="454450" y="254450"/>
            <a:ext cx="4584600" cy="1015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3000">
                <a:solidFill>
                  <a:schemeClr val="dk2"/>
                </a:solidFill>
                <a:latin typeface="Times New Roman"/>
                <a:ea typeface="Times New Roman"/>
                <a:cs typeface="Times New Roman"/>
                <a:sym typeface="Times New Roman"/>
              </a:rPr>
              <a:t>Active vs Passive Wheels</a:t>
            </a:r>
            <a:endParaRPr b="1" sz="3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b="1" sz="3000">
              <a:solidFill>
                <a:srgbClr val="333333"/>
              </a:solidFill>
              <a:latin typeface="Times New Roman"/>
              <a:ea typeface="Times New Roman"/>
              <a:cs typeface="Times New Roman"/>
              <a:sym typeface="Times New Roman"/>
            </a:endParaRPr>
          </a:p>
        </p:txBody>
      </p:sp>
      <p:sp>
        <p:nvSpPr>
          <p:cNvPr id="252" name="Google Shape;252;p35"/>
          <p:cNvSpPr txBox="1"/>
          <p:nvPr/>
        </p:nvSpPr>
        <p:spPr>
          <a:xfrm>
            <a:off x="407175" y="2316975"/>
            <a:ext cx="75480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Passive Wheels: </a:t>
            </a:r>
            <a:r>
              <a:rPr lang="en" sz="1800">
                <a:latin typeface="Times New Roman"/>
                <a:ea typeface="Times New Roman"/>
                <a:cs typeface="Times New Roman"/>
                <a:sym typeface="Times New Roman"/>
              </a:rPr>
              <a:t>Unpowered; provide support and stability. </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Example: caster or idler wheels.</a:t>
            </a:r>
            <a:endParaRPr sz="1800">
              <a:solidFill>
                <a:srgbClr val="333333"/>
              </a:solidFill>
              <a:latin typeface="Times New Roman"/>
              <a:ea typeface="Times New Roman"/>
              <a:cs typeface="Times New Roman"/>
              <a:sym typeface="Times New Roman"/>
            </a:endParaRPr>
          </a:p>
        </p:txBody>
      </p:sp>
      <p:sp>
        <p:nvSpPr>
          <p:cNvPr id="253" name="Google Shape;253;p35"/>
          <p:cNvSpPr txBox="1"/>
          <p:nvPr/>
        </p:nvSpPr>
        <p:spPr>
          <a:xfrm>
            <a:off x="367350" y="1051000"/>
            <a:ext cx="69975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Active Wheels: </a:t>
            </a:r>
            <a:r>
              <a:rPr lang="en" sz="1800">
                <a:latin typeface="Times New Roman"/>
                <a:ea typeface="Times New Roman"/>
                <a:cs typeface="Times New Roman"/>
                <a:sym typeface="Times New Roman"/>
              </a:rPr>
              <a:t>Motor-driven; provide propulsion and steering forces.</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Example: Drive wheels in differential-drive robots.</a:t>
            </a:r>
            <a:endParaRPr sz="1800">
              <a:solidFill>
                <a:srgbClr val="333333"/>
              </a:solidFill>
              <a:latin typeface="Times New Roman"/>
              <a:ea typeface="Times New Roman"/>
              <a:cs typeface="Times New Roman"/>
              <a:sym typeface="Times New Roman"/>
            </a:endParaRPr>
          </a:p>
        </p:txBody>
      </p:sp>
      <p:sp>
        <p:nvSpPr>
          <p:cNvPr id="254" name="Google Shape;254;p35"/>
          <p:cNvSpPr txBox="1"/>
          <p:nvPr/>
        </p:nvSpPr>
        <p:spPr>
          <a:xfrm>
            <a:off x="517525" y="3415725"/>
            <a:ext cx="6934800" cy="96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2000">
                <a:solidFill>
                  <a:srgbClr val="333333"/>
                </a:solidFill>
                <a:latin typeface="Times New Roman"/>
                <a:ea typeface="Times New Roman"/>
                <a:cs typeface="Times New Roman"/>
                <a:sym typeface="Times New Roman"/>
              </a:rPr>
              <a:t>Next → how wheels interact with the ground (friction, forces).</a:t>
            </a:r>
            <a:endParaRPr sz="2000">
              <a:solidFill>
                <a:srgbClr val="333333"/>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rgbClr val="333333"/>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6" title="Screenshot 2025-09-09 at 7.08.01 PM.png"/>
          <p:cNvPicPr preferRelativeResize="0"/>
          <p:nvPr/>
        </p:nvPicPr>
        <p:blipFill>
          <a:blip r:embed="rId3">
            <a:alphaModFix/>
          </a:blip>
          <a:stretch>
            <a:fillRect/>
          </a:stretch>
        </p:blipFill>
        <p:spPr>
          <a:xfrm>
            <a:off x="1433725" y="803512"/>
            <a:ext cx="6174000" cy="3536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p:nvPr/>
        </p:nvSpPr>
        <p:spPr>
          <a:xfrm>
            <a:off x="3513325" y="609900"/>
            <a:ext cx="558300" cy="1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5" name="Google Shape;265;p37"/>
          <p:cNvSpPr/>
          <p:nvPr/>
        </p:nvSpPr>
        <p:spPr>
          <a:xfrm>
            <a:off x="4223800" y="616775"/>
            <a:ext cx="187500" cy="192300"/>
          </a:xfrm>
          <a:prstGeom prst="rect">
            <a:avLst/>
          </a:prstGeom>
          <a:solidFill>
            <a:schemeClr val="lt2"/>
          </a:solidFill>
          <a:ln cap="flat" cmpd="sng" w="82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6" name="Google Shape;266;p37"/>
          <p:cNvSpPr txBox="1"/>
          <p:nvPr/>
        </p:nvSpPr>
        <p:spPr>
          <a:xfrm>
            <a:off x="3490750" y="516600"/>
            <a:ext cx="64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333333"/>
                </a:solidFill>
                <a:latin typeface="Montserrat"/>
                <a:ea typeface="Montserrat"/>
                <a:cs typeface="Montserrat"/>
                <a:sym typeface="Montserrat"/>
              </a:rPr>
              <a:t>View of the system</a:t>
            </a:r>
            <a:endParaRPr sz="100">
              <a:solidFill>
                <a:srgbClr val="333333"/>
              </a:solidFill>
              <a:latin typeface="Montserrat"/>
              <a:ea typeface="Montserrat"/>
              <a:cs typeface="Montserrat"/>
              <a:sym typeface="Montserrat"/>
            </a:endParaRPr>
          </a:p>
        </p:txBody>
      </p:sp>
      <p:sp>
        <p:nvSpPr>
          <p:cNvPr id="267" name="Google Shape;267;p37"/>
          <p:cNvSpPr txBox="1"/>
          <p:nvPr/>
        </p:nvSpPr>
        <p:spPr>
          <a:xfrm>
            <a:off x="4140438" y="559025"/>
            <a:ext cx="461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rgbClr val="333333"/>
                </a:solidFill>
                <a:latin typeface="Montserrat"/>
                <a:ea typeface="Montserrat"/>
                <a:cs typeface="Montserrat"/>
                <a:sym typeface="Montserrat"/>
              </a:rPr>
              <a:t>No of wheels</a:t>
            </a:r>
            <a:endParaRPr sz="400">
              <a:solidFill>
                <a:srgbClr val="333333"/>
              </a:solidFill>
              <a:latin typeface="Montserrat"/>
              <a:ea typeface="Montserrat"/>
              <a:cs typeface="Montserrat"/>
              <a:sym typeface="Montserrat"/>
            </a:endParaRPr>
          </a:p>
        </p:txBody>
      </p:sp>
      <p:sp>
        <p:nvSpPr>
          <p:cNvPr id="268" name="Google Shape;268;p37"/>
          <p:cNvSpPr txBox="1"/>
          <p:nvPr/>
        </p:nvSpPr>
        <p:spPr>
          <a:xfrm>
            <a:off x="4183150" y="961350"/>
            <a:ext cx="268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333333"/>
                </a:solidFill>
                <a:latin typeface="Montserrat"/>
                <a:ea typeface="Montserrat"/>
                <a:cs typeface="Montserrat"/>
                <a:sym typeface="Montserrat"/>
              </a:rPr>
              <a:t>2</a:t>
            </a:r>
            <a:endParaRPr sz="15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333333"/>
              </a:solidFill>
              <a:latin typeface="Montserrat"/>
              <a:ea typeface="Montserrat"/>
              <a:cs typeface="Montserrat"/>
              <a:sym typeface="Montserrat"/>
            </a:endParaRPr>
          </a:p>
        </p:txBody>
      </p:sp>
      <p:sp>
        <p:nvSpPr>
          <p:cNvPr id="269" name="Google Shape;269;p37"/>
          <p:cNvSpPr txBox="1"/>
          <p:nvPr/>
        </p:nvSpPr>
        <p:spPr>
          <a:xfrm>
            <a:off x="4183150" y="2120375"/>
            <a:ext cx="1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a:t>
            </a:r>
            <a:endParaRPr/>
          </a:p>
        </p:txBody>
      </p:sp>
      <p:pic>
        <p:nvPicPr>
          <p:cNvPr id="270" name="Google Shape;270;p37" title="Screenshot 2025-09-10 at 6.48.24 PM.png"/>
          <p:cNvPicPr preferRelativeResize="0"/>
          <p:nvPr/>
        </p:nvPicPr>
        <p:blipFill>
          <a:blip r:embed="rId3">
            <a:alphaModFix/>
          </a:blip>
          <a:stretch>
            <a:fillRect/>
          </a:stretch>
        </p:blipFill>
        <p:spPr>
          <a:xfrm>
            <a:off x="1753675" y="289800"/>
            <a:ext cx="4762499" cy="4326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Lecture 1</a:t>
            </a:r>
            <a:endParaRPr>
              <a:solidFill>
                <a:schemeClr val="accent2"/>
              </a:solidFill>
            </a:endParaRPr>
          </a:p>
        </p:txBody>
      </p:sp>
      <p:sp>
        <p:nvSpPr>
          <p:cNvPr id="118" name="Google Shape;118;p20"/>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Introduction to Mobile Robots</a:t>
            </a:r>
            <a:endParaRPr>
              <a:solidFill>
                <a:schemeClr val="accent2"/>
              </a:solidFill>
            </a:endParaRPr>
          </a:p>
        </p:txBody>
      </p:sp>
      <p:sp>
        <p:nvSpPr>
          <p:cNvPr id="119" name="Google Shape;119;p20"/>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900">
                <a:solidFill>
                  <a:schemeClr val="accent2"/>
                </a:solidFill>
                <a:latin typeface="Montserrat ExtraBold"/>
                <a:ea typeface="Montserrat ExtraBold"/>
                <a:cs typeface="Montserrat ExtraBold"/>
                <a:sym typeface="Montserrat ExtraBold"/>
              </a:rPr>
              <a:t>P A R T   0 1</a:t>
            </a:r>
            <a:endParaRPr sz="900">
              <a:solidFill>
                <a:schemeClr val="accent2"/>
              </a:solidFill>
              <a:latin typeface="Montserrat ExtraBold"/>
              <a:ea typeface="Montserrat ExtraBold"/>
              <a:cs typeface="Montserrat ExtraBold"/>
              <a:sym typeface="Montserrat ExtraBold"/>
            </a:endParaRPr>
          </a:p>
        </p:txBody>
      </p:sp>
      <p:cxnSp>
        <p:nvCxnSpPr>
          <p:cNvPr id="120" name="Google Shape;120;p20"/>
          <p:cNvCxnSpPr/>
          <p:nvPr/>
        </p:nvCxnSpPr>
        <p:spPr>
          <a:xfrm>
            <a:off x="4231926" y="1084298"/>
            <a:ext cx="692400" cy="0"/>
          </a:xfrm>
          <a:prstGeom prst="straightConnector1">
            <a:avLst/>
          </a:prstGeom>
          <a:noFill/>
          <a:ln cap="flat" cmpd="sng" w="9525">
            <a:solidFill>
              <a:srgbClr val="57068C"/>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8" title="Screenshot 2025-09-10 at 6.49.55 PM.png"/>
          <p:cNvPicPr preferRelativeResize="0"/>
          <p:nvPr/>
        </p:nvPicPr>
        <p:blipFill>
          <a:blip r:embed="rId3">
            <a:alphaModFix/>
          </a:blip>
          <a:stretch>
            <a:fillRect/>
          </a:stretch>
        </p:blipFill>
        <p:spPr>
          <a:xfrm>
            <a:off x="2095100" y="589950"/>
            <a:ext cx="4523683" cy="3685776"/>
          </a:xfrm>
          <a:prstGeom prst="rect">
            <a:avLst/>
          </a:prstGeom>
          <a:noFill/>
          <a:ln>
            <a:noFill/>
          </a:ln>
        </p:spPr>
      </p:pic>
      <p:sp>
        <p:nvSpPr>
          <p:cNvPr id="276" name="Google Shape;276;p38"/>
          <p:cNvSpPr txBox="1"/>
          <p:nvPr/>
        </p:nvSpPr>
        <p:spPr>
          <a:xfrm>
            <a:off x="6124475" y="3427225"/>
            <a:ext cx="32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33333"/>
                </a:solidFill>
                <a:latin typeface="Montserrat"/>
                <a:ea typeface="Montserrat"/>
                <a:cs typeface="Montserrat"/>
                <a:sym typeface="Montserrat"/>
              </a:rPr>
              <a:t>6</a:t>
            </a:r>
            <a:endParaRPr b="1" sz="1100">
              <a:solidFill>
                <a:srgbClr val="333333"/>
              </a:solidFill>
              <a:latin typeface="Montserrat"/>
              <a:ea typeface="Montserrat"/>
              <a:cs typeface="Montserrat"/>
              <a:sym typeface="Montserrat"/>
            </a:endParaRPr>
          </a:p>
        </p:txBody>
      </p:sp>
      <p:sp>
        <p:nvSpPr>
          <p:cNvPr id="277" name="Google Shape;277;p38"/>
          <p:cNvSpPr txBox="1"/>
          <p:nvPr/>
        </p:nvSpPr>
        <p:spPr>
          <a:xfrm>
            <a:off x="6124475" y="2084125"/>
            <a:ext cx="32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33333"/>
                </a:solidFill>
                <a:latin typeface="Montserrat"/>
                <a:ea typeface="Montserrat"/>
                <a:cs typeface="Montserrat"/>
                <a:sym typeface="Montserrat"/>
              </a:rPr>
              <a:t>4</a:t>
            </a:r>
            <a:endParaRPr b="1" sz="1100">
              <a:solidFill>
                <a:srgbClr val="33333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311700" y="358200"/>
            <a:ext cx="5209800" cy="6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Times New Roman"/>
                <a:ea typeface="Times New Roman"/>
                <a:cs typeface="Times New Roman"/>
                <a:sym typeface="Times New Roman"/>
              </a:rPr>
              <a:t>Wheel-Ground Interaction</a:t>
            </a:r>
            <a:endParaRPr sz="3000">
              <a:solidFill>
                <a:schemeClr val="dk2"/>
              </a:solidFill>
              <a:latin typeface="Times New Roman"/>
              <a:ea typeface="Times New Roman"/>
              <a:cs typeface="Times New Roman"/>
              <a:sym typeface="Times New Roman"/>
            </a:endParaRPr>
          </a:p>
        </p:txBody>
      </p:sp>
      <p:sp>
        <p:nvSpPr>
          <p:cNvPr id="283" name="Google Shape;283;p39"/>
          <p:cNvSpPr txBox="1"/>
          <p:nvPr>
            <p:ph idx="1" type="body"/>
          </p:nvPr>
        </p:nvSpPr>
        <p:spPr>
          <a:xfrm>
            <a:off x="311700" y="952075"/>
            <a:ext cx="8352900" cy="3379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br>
              <a:rPr lang="en">
                <a:latin typeface="Times New Roman"/>
                <a:ea typeface="Times New Roman"/>
                <a:cs typeface="Times New Roman"/>
                <a:sym typeface="Times New Roman"/>
              </a:rPr>
            </a:br>
            <a:endParaRPr>
              <a:solidFill>
                <a:srgbClr val="0000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000"/>
              </a:spcBef>
              <a:spcAft>
                <a:spcPts val="1000"/>
              </a:spcAft>
              <a:buNone/>
            </a:pPr>
            <a:r>
              <a:rPr lang="en">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284" name="Google Shape;284;p39"/>
          <p:cNvSpPr txBox="1"/>
          <p:nvPr/>
        </p:nvSpPr>
        <p:spPr>
          <a:xfrm>
            <a:off x="5089575" y="3375900"/>
            <a:ext cx="357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Times New Roman"/>
                <a:ea typeface="Times New Roman"/>
                <a:cs typeface="Times New Roman"/>
                <a:sym typeface="Times New Roman"/>
              </a:rPr>
              <a:t>https://images.spr.so/cdn-cgi/imagedelivery/j42No7y-dcokJuNgXeA0ig/dc74dd37-2821-4732-bce3-1deb894a0f0c/drift_policy-ezgif.com-cut/w=384,quality=90,fit=scale-down</a:t>
            </a:r>
            <a:endParaRPr sz="500">
              <a:solidFill>
                <a:srgbClr val="333333"/>
              </a:solidFill>
              <a:latin typeface="Times New Roman"/>
              <a:ea typeface="Times New Roman"/>
              <a:cs typeface="Times New Roman"/>
              <a:sym typeface="Times New Roman"/>
            </a:endParaRPr>
          </a:p>
        </p:txBody>
      </p:sp>
      <p:sp>
        <p:nvSpPr>
          <p:cNvPr id="285" name="Google Shape;285;p39"/>
          <p:cNvSpPr txBox="1"/>
          <p:nvPr/>
        </p:nvSpPr>
        <p:spPr>
          <a:xfrm>
            <a:off x="407175" y="1138575"/>
            <a:ext cx="45861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Wheel balance is not a topic of much research; instead, the focus is on wheel traction, stability, maneuverability, and control.</a:t>
            </a:r>
            <a:endParaRPr sz="1600">
              <a:solidFill>
                <a:schemeClr val="dk2"/>
              </a:solidFill>
              <a:latin typeface="Times New Roman"/>
              <a:ea typeface="Times New Roman"/>
              <a:cs typeface="Times New Roman"/>
              <a:sym typeface="Times New Roman"/>
            </a:endParaRPr>
          </a:p>
        </p:txBody>
      </p:sp>
      <p:sp>
        <p:nvSpPr>
          <p:cNvPr id="286" name="Google Shape;286;p39"/>
          <p:cNvSpPr txBox="1"/>
          <p:nvPr/>
        </p:nvSpPr>
        <p:spPr>
          <a:xfrm>
            <a:off x="407175" y="2280900"/>
            <a:ext cx="45861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Locomotion is only possible by exchanging the forces with the ground at the wheel contact patch. </a:t>
            </a:r>
            <a:endParaRPr sz="1600">
              <a:solidFill>
                <a:srgbClr val="333333"/>
              </a:solidFill>
              <a:latin typeface="Times New Roman"/>
              <a:ea typeface="Times New Roman"/>
              <a:cs typeface="Times New Roman"/>
              <a:sym typeface="Times New Roman"/>
            </a:endParaRPr>
          </a:p>
        </p:txBody>
      </p:sp>
      <p:pic>
        <p:nvPicPr>
          <p:cNvPr id="287" name="Google Shape;287;p39" title="w=384,quality=90,fit=scale-down.gif"/>
          <p:cNvPicPr preferRelativeResize="0"/>
          <p:nvPr/>
        </p:nvPicPr>
        <p:blipFill>
          <a:blip r:embed="rId3">
            <a:alphaModFix/>
          </a:blip>
          <a:stretch>
            <a:fillRect/>
          </a:stretch>
        </p:blipFill>
        <p:spPr>
          <a:xfrm>
            <a:off x="5089575" y="1337625"/>
            <a:ext cx="3450254" cy="194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311700" y="350325"/>
            <a:ext cx="5209800" cy="52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Times New Roman"/>
                <a:ea typeface="Times New Roman"/>
                <a:cs typeface="Times New Roman"/>
                <a:sym typeface="Times New Roman"/>
              </a:rPr>
              <a:t>Wheel-Ground Interaction</a:t>
            </a:r>
            <a:endParaRPr sz="3000">
              <a:solidFill>
                <a:schemeClr val="dk2"/>
              </a:solidFill>
              <a:latin typeface="Times New Roman"/>
              <a:ea typeface="Times New Roman"/>
              <a:cs typeface="Times New Roman"/>
              <a:sym typeface="Times New Roman"/>
            </a:endParaRPr>
          </a:p>
        </p:txBody>
      </p:sp>
      <p:sp>
        <p:nvSpPr>
          <p:cNvPr id="293" name="Google Shape;293;p40"/>
          <p:cNvSpPr txBox="1"/>
          <p:nvPr/>
        </p:nvSpPr>
        <p:spPr>
          <a:xfrm>
            <a:off x="293725" y="2285125"/>
            <a:ext cx="51633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Times New Roman"/>
              <a:buChar char="●"/>
            </a:pPr>
            <a:r>
              <a:rPr b="1" lang="en" sz="1600">
                <a:latin typeface="Times New Roman"/>
                <a:ea typeface="Times New Roman"/>
                <a:cs typeface="Times New Roman"/>
                <a:sym typeface="Times New Roman"/>
              </a:rPr>
              <a:t>𝐹ₓ </a:t>
            </a:r>
            <a:r>
              <a:rPr lang="en" sz="1600">
                <a:latin typeface="Times New Roman"/>
                <a:ea typeface="Times New Roman"/>
                <a:cs typeface="Times New Roman"/>
                <a:sym typeface="Times New Roman"/>
              </a:rPr>
              <a:t>(Longitudinal Force): Responsible for driving or braking.</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2"/>
              </a:buClr>
              <a:buSzPts val="1600"/>
              <a:buFont typeface="Times New Roman"/>
              <a:buChar char="●"/>
            </a:pPr>
            <a:r>
              <a:rPr b="1" lang="en" sz="1600">
                <a:latin typeface="Times New Roman"/>
                <a:ea typeface="Times New Roman"/>
                <a:cs typeface="Times New Roman"/>
                <a:sym typeface="Times New Roman"/>
              </a:rPr>
              <a:t>𝐹ᵧ </a:t>
            </a:r>
            <a:r>
              <a:rPr lang="en" sz="1600">
                <a:latin typeface="Times New Roman"/>
                <a:ea typeface="Times New Roman"/>
                <a:cs typeface="Times New Roman"/>
                <a:sym typeface="Times New Roman"/>
              </a:rPr>
              <a:t>(Lateral Force): Acts during turning or side slip.</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2"/>
              </a:buClr>
              <a:buSzPts val="1600"/>
              <a:buFont typeface="Times New Roman"/>
              <a:buChar char="●"/>
            </a:pPr>
            <a:r>
              <a:rPr b="1" lang="en" sz="1600">
                <a:latin typeface="Times New Roman"/>
                <a:ea typeface="Times New Roman"/>
                <a:cs typeface="Times New Roman"/>
                <a:sym typeface="Times New Roman"/>
              </a:rPr>
              <a:t>𝐹𝓏 </a:t>
            </a:r>
            <a:r>
              <a:rPr lang="en" sz="1600">
                <a:latin typeface="Times New Roman"/>
                <a:ea typeface="Times New Roman"/>
                <a:cs typeface="Times New Roman"/>
                <a:sym typeface="Times New Roman"/>
              </a:rPr>
              <a:t>(Normal Force): The vertical load pressing the wheel to the ground.</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2"/>
              </a:buClr>
              <a:buSzPts val="1600"/>
              <a:buFont typeface="Times New Roman"/>
              <a:buChar char="●"/>
            </a:pPr>
            <a:r>
              <a:rPr b="1" lang="en" sz="1600">
                <a:latin typeface="Times New Roman"/>
                <a:ea typeface="Times New Roman"/>
                <a:cs typeface="Times New Roman"/>
                <a:sym typeface="Times New Roman"/>
              </a:rPr>
              <a:t>μ</a:t>
            </a:r>
            <a:r>
              <a:rPr lang="en" sz="1600">
                <a:latin typeface="Times New Roman"/>
                <a:ea typeface="Times New Roman"/>
                <a:cs typeface="Times New Roman"/>
                <a:sym typeface="Times New Roman"/>
              </a:rPr>
              <a:t>: Coefficient of friction between tire and road.</a:t>
            </a:r>
            <a:endParaRPr sz="1600">
              <a:solidFill>
                <a:srgbClr val="333333"/>
              </a:solidFill>
              <a:latin typeface="Times New Roman"/>
              <a:ea typeface="Times New Roman"/>
              <a:cs typeface="Times New Roman"/>
              <a:sym typeface="Times New Roman"/>
            </a:endParaRPr>
          </a:p>
        </p:txBody>
      </p:sp>
      <p:sp>
        <p:nvSpPr>
          <p:cNvPr id="294" name="Google Shape;294;p40"/>
          <p:cNvSpPr txBox="1"/>
          <p:nvPr/>
        </p:nvSpPr>
        <p:spPr>
          <a:xfrm>
            <a:off x="582325" y="1032288"/>
            <a:ext cx="45861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Constraint (Friction Circle):</a:t>
            </a:r>
            <a:br>
              <a:rPr lang="en" sz="1800">
                <a:solidFill>
                  <a:schemeClr val="dk2"/>
                </a:solidFill>
                <a:latin typeface="Times New Roman"/>
                <a:ea typeface="Times New Roman"/>
                <a:cs typeface="Times New Roman"/>
                <a:sym typeface="Times New Roman"/>
              </a:rPr>
            </a:br>
            <a:r>
              <a:rPr b="1" lang="en" sz="1800">
                <a:solidFill>
                  <a:schemeClr val="dk2"/>
                </a:solidFill>
                <a:latin typeface="Times New Roman"/>
                <a:ea typeface="Times New Roman"/>
                <a:cs typeface="Times New Roman"/>
                <a:sym typeface="Times New Roman"/>
              </a:rPr>
              <a:t>Fx² + Fy² ≤ (μ·Fz) ²</a:t>
            </a:r>
            <a:endParaRPr sz="1800">
              <a:solidFill>
                <a:srgbClr val="333333"/>
              </a:solidFill>
              <a:latin typeface="Times New Roman"/>
              <a:ea typeface="Times New Roman"/>
              <a:cs typeface="Times New Roman"/>
              <a:sym typeface="Times New Roman"/>
            </a:endParaRPr>
          </a:p>
        </p:txBody>
      </p:sp>
      <p:sp>
        <p:nvSpPr>
          <p:cNvPr id="295" name="Google Shape;295;p40"/>
          <p:cNvSpPr txBox="1"/>
          <p:nvPr/>
        </p:nvSpPr>
        <p:spPr>
          <a:xfrm>
            <a:off x="526600" y="1854025"/>
            <a:ext cx="4108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600">
                <a:solidFill>
                  <a:schemeClr val="dk2"/>
                </a:solidFill>
                <a:latin typeface="Times New Roman"/>
                <a:ea typeface="Times New Roman"/>
                <a:cs typeface="Times New Roman"/>
                <a:sym typeface="Times New Roman"/>
              </a:rPr>
              <a:t>Forces at the contact patch:</a:t>
            </a:r>
            <a:endParaRPr b="1" sz="1600">
              <a:solidFill>
                <a:srgbClr val="333333"/>
              </a:solidFill>
              <a:latin typeface="Montserrat"/>
              <a:ea typeface="Montserrat"/>
              <a:cs typeface="Montserrat"/>
              <a:sym typeface="Montserrat"/>
            </a:endParaRPr>
          </a:p>
        </p:txBody>
      </p:sp>
      <p:pic>
        <p:nvPicPr>
          <p:cNvPr id="296" name="Google Shape;296;p40"/>
          <p:cNvPicPr preferRelativeResize="0"/>
          <p:nvPr/>
        </p:nvPicPr>
        <p:blipFill>
          <a:blip r:embed="rId3">
            <a:alphaModFix/>
          </a:blip>
          <a:stretch>
            <a:fillRect/>
          </a:stretch>
        </p:blipFill>
        <p:spPr>
          <a:xfrm>
            <a:off x="5457025" y="1322925"/>
            <a:ext cx="3382175" cy="1898610"/>
          </a:xfrm>
          <a:prstGeom prst="rect">
            <a:avLst/>
          </a:prstGeom>
          <a:noFill/>
          <a:ln>
            <a:noFill/>
          </a:ln>
        </p:spPr>
      </p:pic>
      <p:sp>
        <p:nvSpPr>
          <p:cNvPr id="297" name="Google Shape;297;p40"/>
          <p:cNvSpPr txBox="1"/>
          <p:nvPr/>
        </p:nvSpPr>
        <p:spPr>
          <a:xfrm>
            <a:off x="5592900" y="3344075"/>
            <a:ext cx="355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33333"/>
                </a:solidFill>
                <a:latin typeface="Montserrat"/>
                <a:ea typeface="Montserrat"/>
                <a:cs typeface="Montserrat"/>
                <a:sym typeface="Montserrat"/>
              </a:rPr>
              <a:t>(a) The schematic view of a tire.</a:t>
            </a:r>
            <a:endParaRPr sz="800">
              <a:solidFill>
                <a:srgbClr val="333333"/>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311700" y="350325"/>
            <a:ext cx="5209800" cy="52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Times New Roman"/>
                <a:ea typeface="Times New Roman"/>
                <a:cs typeface="Times New Roman"/>
                <a:sym typeface="Times New Roman"/>
              </a:rPr>
              <a:t>Interpretation &amp; Implication</a:t>
            </a:r>
            <a:endParaRPr sz="3000">
              <a:solidFill>
                <a:schemeClr val="dk2"/>
              </a:solidFill>
              <a:latin typeface="Times New Roman"/>
              <a:ea typeface="Times New Roman"/>
              <a:cs typeface="Times New Roman"/>
              <a:sym typeface="Times New Roman"/>
            </a:endParaRPr>
          </a:p>
        </p:txBody>
      </p:sp>
      <p:sp>
        <p:nvSpPr>
          <p:cNvPr id="303" name="Google Shape;303;p41"/>
          <p:cNvSpPr txBox="1"/>
          <p:nvPr>
            <p:ph idx="1" type="body"/>
          </p:nvPr>
        </p:nvSpPr>
        <p:spPr>
          <a:xfrm>
            <a:off x="311700" y="1074875"/>
            <a:ext cx="7881300" cy="24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Times New Roman"/>
                <a:ea typeface="Times New Roman"/>
                <a:cs typeface="Times New Roman"/>
                <a:sym typeface="Times New Roman"/>
              </a:rPr>
              <a:t>Interpretation</a:t>
            </a:r>
            <a:r>
              <a:rPr lang="en" sz="1800">
                <a:solidFill>
                  <a:srgbClr val="000000"/>
                </a:solidFill>
                <a:latin typeface="Times New Roman"/>
                <a:ea typeface="Times New Roman"/>
                <a:cs typeface="Times New Roman"/>
                <a:sym typeface="Times New Roman"/>
              </a:rPr>
              <a:t>: The combined forward and sideways force cannot exceed </a:t>
            </a:r>
            <a:r>
              <a:rPr lang="en" sz="1800">
                <a:solidFill>
                  <a:srgbClr val="000000"/>
                </a:solidFill>
                <a:latin typeface="Times New Roman"/>
                <a:ea typeface="Times New Roman"/>
                <a:cs typeface="Times New Roman"/>
                <a:sym typeface="Times New Roman"/>
              </a:rPr>
              <a:t>friction;</a:t>
            </a:r>
            <a:br>
              <a:rPr lang="en" sz="1800">
                <a:solidFill>
                  <a:srgbClr val="000000"/>
                </a:solidFill>
                <a:latin typeface="Times New Roman"/>
                <a:ea typeface="Times New Roman"/>
                <a:cs typeface="Times New Roman"/>
                <a:sym typeface="Times New Roman"/>
              </a:rPr>
            </a:br>
            <a:r>
              <a:rPr lang="en" sz="1800">
                <a:solidFill>
                  <a:srgbClr val="000000"/>
                </a:solidFill>
                <a:latin typeface="Times New Roman"/>
                <a:ea typeface="Times New Roman"/>
                <a:cs typeface="Times New Roman"/>
                <a:sym typeface="Times New Roman"/>
              </a:rPr>
              <a:t>if it does, then the wheel slips.</a:t>
            </a:r>
            <a:br>
              <a:rPr lang="en" sz="1800">
                <a:solidFill>
                  <a:srgbClr val="000000"/>
                </a:solidFill>
                <a:latin typeface="Times New Roman"/>
                <a:ea typeface="Times New Roman"/>
                <a:cs typeface="Times New Roman"/>
                <a:sym typeface="Times New Roman"/>
              </a:rPr>
            </a:br>
            <a:br>
              <a:rPr lang="en" sz="1800">
                <a:solidFill>
                  <a:srgbClr val="000000"/>
                </a:solidFill>
                <a:latin typeface="Times New Roman"/>
                <a:ea typeface="Times New Roman"/>
                <a:cs typeface="Times New Roman"/>
                <a:sym typeface="Times New Roman"/>
              </a:rPr>
            </a:br>
            <a:r>
              <a:rPr b="1" lang="en" sz="1800">
                <a:solidFill>
                  <a:srgbClr val="000000"/>
                </a:solidFill>
                <a:latin typeface="Times New Roman"/>
                <a:ea typeface="Times New Roman"/>
                <a:cs typeface="Times New Roman"/>
                <a:sym typeface="Times New Roman"/>
              </a:rPr>
              <a:t>Implication:</a:t>
            </a:r>
            <a:br>
              <a:rPr b="1" lang="en" sz="1800">
                <a:solidFill>
                  <a:srgbClr val="000000"/>
                </a:solidFill>
                <a:latin typeface="Times New Roman"/>
                <a:ea typeface="Times New Roman"/>
                <a:cs typeface="Times New Roman"/>
                <a:sym typeface="Times New Roman"/>
              </a:rPr>
            </a:br>
            <a:r>
              <a:rPr lang="en" sz="1800">
                <a:solidFill>
                  <a:srgbClr val="000000"/>
                </a:solidFill>
                <a:latin typeface="Times New Roman"/>
                <a:ea typeface="Times New Roman"/>
                <a:cs typeface="Times New Roman"/>
                <a:sym typeface="Times New Roman"/>
              </a:rPr>
              <a:t>Robots cannot accelerate/brake and turn at maximum levels simultaneously.</a:t>
            </a:r>
            <a:br>
              <a:rPr lang="en" sz="1800">
                <a:solidFill>
                  <a:srgbClr val="000000"/>
                </a:solidFill>
                <a:latin typeface="Times New Roman"/>
                <a:ea typeface="Times New Roman"/>
                <a:cs typeface="Times New Roman"/>
                <a:sym typeface="Times New Roman"/>
              </a:rPr>
            </a:br>
            <a:r>
              <a:rPr lang="en" sz="1800">
                <a:solidFill>
                  <a:srgbClr val="000000"/>
                </a:solidFill>
                <a:latin typeface="Times New Roman"/>
                <a:ea typeface="Times New Roman"/>
                <a:cs typeface="Times New Roman"/>
                <a:sym typeface="Times New Roman"/>
              </a:rPr>
              <a:t>Wheel-ground interaction sets the true limits of robot mobility.</a:t>
            </a:r>
            <a:endParaRPr sz="1800">
              <a:solidFill>
                <a:srgbClr val="0000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000"/>
              </a:spcBef>
              <a:spcAft>
                <a:spcPts val="1000"/>
              </a:spcAft>
              <a:buNone/>
            </a:pPr>
            <a:r>
              <a:rPr lang="en">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230925" y="278675"/>
            <a:ext cx="8096700" cy="5256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lang="en" sz="3000">
                <a:solidFill>
                  <a:srgbClr val="000000"/>
                </a:solidFill>
                <a:latin typeface="Times New Roman"/>
                <a:ea typeface="Times New Roman"/>
                <a:cs typeface="Times New Roman"/>
                <a:sym typeface="Times New Roman"/>
              </a:rPr>
              <a:t>The Friction Circle and Vehicle Stability</a:t>
            </a:r>
            <a:endParaRPr sz="30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b="0" sz="3000">
              <a:latin typeface="Times New Roman"/>
              <a:ea typeface="Times New Roman"/>
              <a:cs typeface="Times New Roman"/>
              <a:sym typeface="Times New Roman"/>
            </a:endParaRPr>
          </a:p>
        </p:txBody>
      </p:sp>
      <p:sp>
        <p:nvSpPr>
          <p:cNvPr id="309" name="Google Shape;309;p42"/>
          <p:cNvSpPr txBox="1"/>
          <p:nvPr/>
        </p:nvSpPr>
        <p:spPr>
          <a:xfrm>
            <a:off x="230925" y="1098775"/>
            <a:ext cx="6783600" cy="1046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lang="en" sz="1900">
                <a:latin typeface="Times New Roman"/>
                <a:ea typeface="Times New Roman"/>
                <a:cs typeface="Times New Roman"/>
                <a:sym typeface="Times New Roman"/>
              </a:rPr>
              <a:t>The limited tire forces produced at the tire-road contact patch determine the stability of the vehicle.</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sp>
        <p:nvSpPr>
          <p:cNvPr id="310" name="Google Shape;310;p42"/>
          <p:cNvSpPr txBox="1"/>
          <p:nvPr/>
        </p:nvSpPr>
        <p:spPr>
          <a:xfrm>
            <a:off x="407175" y="2309000"/>
            <a:ext cx="49047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imes New Roman"/>
              <a:buChar char="●"/>
            </a:pPr>
            <a:r>
              <a:rPr b="1" lang="en" sz="2100">
                <a:latin typeface="Times New Roman"/>
                <a:ea typeface="Times New Roman"/>
                <a:cs typeface="Times New Roman"/>
                <a:sym typeface="Times New Roman"/>
              </a:rPr>
              <a:t>The friction circle surrounds these forces: √(Fx² + Fy²) ≤ μ|Fz|</a:t>
            </a:r>
            <a:endParaRPr b="1" sz="2100">
              <a:latin typeface="Times New Roman"/>
              <a:ea typeface="Times New Roman"/>
              <a:cs typeface="Times New Roman"/>
              <a:sym typeface="Times New Roman"/>
            </a:endParaRPr>
          </a:p>
        </p:txBody>
      </p:sp>
      <p:pic>
        <p:nvPicPr>
          <p:cNvPr id="311" name="Google Shape;311;p42"/>
          <p:cNvPicPr preferRelativeResize="0"/>
          <p:nvPr/>
        </p:nvPicPr>
        <p:blipFill rotWithShape="1">
          <a:blip r:embed="rId3">
            <a:alphaModFix/>
          </a:blip>
          <a:srcRect b="16895" l="0" r="0" t="0"/>
          <a:stretch/>
        </p:blipFill>
        <p:spPr>
          <a:xfrm>
            <a:off x="5410500" y="1649125"/>
            <a:ext cx="3057850" cy="1972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230925" y="278675"/>
            <a:ext cx="8096700" cy="5256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lang="en" sz="3000">
                <a:solidFill>
                  <a:srgbClr val="000000"/>
                </a:solidFill>
                <a:latin typeface="Times New Roman"/>
                <a:ea typeface="Times New Roman"/>
                <a:cs typeface="Times New Roman"/>
                <a:sym typeface="Times New Roman"/>
              </a:rPr>
              <a:t>The Friction Circle and Vehicle Stability</a:t>
            </a:r>
            <a:endParaRPr sz="30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b="0" sz="3000">
              <a:latin typeface="Times New Roman"/>
              <a:ea typeface="Times New Roman"/>
              <a:cs typeface="Times New Roman"/>
              <a:sym typeface="Times New Roman"/>
            </a:endParaRPr>
          </a:p>
        </p:txBody>
      </p:sp>
      <p:pic>
        <p:nvPicPr>
          <p:cNvPr id="317" name="Google Shape;317;p43"/>
          <p:cNvPicPr preferRelativeResize="0"/>
          <p:nvPr/>
        </p:nvPicPr>
        <p:blipFill>
          <a:blip r:embed="rId3">
            <a:alphaModFix/>
          </a:blip>
          <a:stretch>
            <a:fillRect/>
          </a:stretch>
        </p:blipFill>
        <p:spPr>
          <a:xfrm>
            <a:off x="6271600" y="1902825"/>
            <a:ext cx="2381250" cy="1847850"/>
          </a:xfrm>
          <a:prstGeom prst="rect">
            <a:avLst/>
          </a:prstGeom>
          <a:noFill/>
          <a:ln>
            <a:noFill/>
          </a:ln>
        </p:spPr>
      </p:pic>
      <p:sp>
        <p:nvSpPr>
          <p:cNvPr id="318" name="Google Shape;318;p43"/>
          <p:cNvSpPr txBox="1"/>
          <p:nvPr/>
        </p:nvSpPr>
        <p:spPr>
          <a:xfrm>
            <a:off x="407175" y="1345600"/>
            <a:ext cx="55008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Font typeface="Times New Roman"/>
              <a:buChar char="●"/>
            </a:pPr>
            <a:r>
              <a:rPr b="1" lang="en" sz="1800">
                <a:latin typeface="Times New Roman"/>
                <a:ea typeface="Times New Roman"/>
                <a:cs typeface="Times New Roman"/>
                <a:sym typeface="Times New Roman"/>
              </a:rPr>
              <a:t>Why does this matter?</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Instability results from sliding or slipping when driving normally.</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2"/>
              </a:buClr>
              <a:buSzPts val="1800"/>
              <a:buFont typeface="Times New Roman"/>
              <a:buChar char="●"/>
            </a:pPr>
            <a:r>
              <a:rPr lang="en" sz="1800">
                <a:latin typeface="Times New Roman"/>
                <a:ea typeface="Times New Roman"/>
                <a:cs typeface="Times New Roman"/>
                <a:sym typeface="Times New Roman"/>
              </a:rPr>
              <a:t>Skilled drivers employ controlled slip (trail-braking, pendulum turns) in aggressive maneuvers to increase agility and prevent collisions.</a:t>
            </a:r>
            <a:endParaRPr sz="1800">
              <a:solidFill>
                <a:srgbClr val="333333"/>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407175" y="278700"/>
            <a:ext cx="8096700" cy="5256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lang="en" sz="3000">
                <a:solidFill>
                  <a:srgbClr val="000000"/>
                </a:solidFill>
                <a:latin typeface="Times New Roman"/>
                <a:ea typeface="Times New Roman"/>
                <a:cs typeface="Times New Roman"/>
                <a:sym typeface="Times New Roman"/>
              </a:rPr>
              <a:t> The main obstacle (control challenge)</a:t>
            </a:r>
            <a:endParaRPr sz="30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b="0" sz="3000">
              <a:latin typeface="Times New Roman"/>
              <a:ea typeface="Times New Roman"/>
              <a:cs typeface="Times New Roman"/>
              <a:sym typeface="Times New Roman"/>
            </a:endParaRPr>
          </a:p>
        </p:txBody>
      </p:sp>
      <p:sp>
        <p:nvSpPr>
          <p:cNvPr id="324" name="Google Shape;324;p44"/>
          <p:cNvSpPr txBox="1"/>
          <p:nvPr>
            <p:ph idx="1" type="body"/>
          </p:nvPr>
        </p:nvSpPr>
        <p:spPr>
          <a:xfrm>
            <a:off x="407175" y="923650"/>
            <a:ext cx="8096700" cy="1751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900">
                <a:solidFill>
                  <a:srgbClr val="000000"/>
                </a:solidFill>
                <a:latin typeface="Times New Roman"/>
                <a:ea typeface="Times New Roman"/>
                <a:cs typeface="Times New Roman"/>
                <a:sym typeface="Times New Roman"/>
              </a:rPr>
              <a:t>The main obstacle:</a:t>
            </a:r>
            <a:endParaRPr b="1" sz="1900">
              <a:solidFill>
                <a:srgbClr val="000000"/>
              </a:solidFill>
              <a:latin typeface="Times New Roman"/>
              <a:ea typeface="Times New Roman"/>
              <a:cs typeface="Times New Roman"/>
              <a:sym typeface="Times New Roman"/>
            </a:endParaRPr>
          </a:p>
          <a:p>
            <a:pPr indent="-336550" lvl="0" marL="457200" rtl="0" algn="l">
              <a:lnSpc>
                <a:spcPct val="115000"/>
              </a:lnSpc>
              <a:spcBef>
                <a:spcPts val="120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The interaction between tires and roads is very unpredictable and nonlinear.</a:t>
            </a:r>
            <a:endParaRPr sz="1700">
              <a:solidFill>
                <a:srgbClr val="000000"/>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Due to the inefficiency of traditional controllers,  sophisticated planning and control strategies are needed.</a:t>
            </a:r>
            <a:br>
              <a:rPr lang="en" sz="1700">
                <a:solidFill>
                  <a:srgbClr val="000000"/>
                </a:solidFill>
                <a:latin typeface="Times New Roman"/>
                <a:ea typeface="Times New Roman"/>
                <a:cs typeface="Times New Roman"/>
                <a:sym typeface="Times New Roman"/>
              </a:rPr>
            </a:br>
            <a:endParaRPr sz="17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700">
              <a:latin typeface="Times New Roman"/>
              <a:ea typeface="Times New Roman"/>
              <a:cs typeface="Times New Roman"/>
              <a:sym typeface="Times New Roman"/>
            </a:endParaRPr>
          </a:p>
        </p:txBody>
      </p:sp>
      <p:pic>
        <p:nvPicPr>
          <p:cNvPr id="325" name="Google Shape;325;p44" title="Screenshot 2025-09-06 at 3.16.33 PM.png"/>
          <p:cNvPicPr preferRelativeResize="0"/>
          <p:nvPr/>
        </p:nvPicPr>
        <p:blipFill rotWithShape="1">
          <a:blip r:embed="rId3">
            <a:alphaModFix/>
          </a:blip>
          <a:srcRect b="34405" l="7989" r="5453" t="38504"/>
          <a:stretch/>
        </p:blipFill>
        <p:spPr>
          <a:xfrm>
            <a:off x="950663" y="2456450"/>
            <a:ext cx="7009722" cy="1751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407175" y="278700"/>
            <a:ext cx="8096700" cy="5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Times New Roman"/>
                <a:ea typeface="Times New Roman"/>
                <a:cs typeface="Times New Roman"/>
                <a:sym typeface="Times New Roman"/>
              </a:rPr>
              <a:t>In case of Aggressive Maneuvers</a:t>
            </a:r>
            <a:endParaRPr b="0" sz="3000">
              <a:latin typeface="Times New Roman"/>
              <a:ea typeface="Times New Roman"/>
              <a:cs typeface="Times New Roman"/>
              <a:sym typeface="Times New Roman"/>
            </a:endParaRPr>
          </a:p>
        </p:txBody>
      </p:sp>
      <p:sp>
        <p:nvSpPr>
          <p:cNvPr id="331" name="Google Shape;331;p45"/>
          <p:cNvSpPr txBox="1"/>
          <p:nvPr>
            <p:ph idx="1" type="body"/>
          </p:nvPr>
        </p:nvSpPr>
        <p:spPr>
          <a:xfrm>
            <a:off x="407175" y="923650"/>
            <a:ext cx="8096700" cy="2946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Aggressive maneuvers: research uses driver behaviors (trail-braking, pendulum turns) to understand safe/attractive regions under control.</a:t>
            </a:r>
            <a:br>
              <a:rPr lang="en" sz="1500">
                <a:solidFill>
                  <a:srgbClr val="000000"/>
                </a:solidFill>
                <a:latin typeface="Times New Roman"/>
                <a:ea typeface="Times New Roman"/>
                <a:cs typeface="Times New Roman"/>
                <a:sym typeface="Times New Roman"/>
              </a:rPr>
            </a:br>
            <a:endParaRPr sz="1500">
              <a:solidFill>
                <a:srgbClr val="000000"/>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Stability at the limit depends on four small contact patches; μ is uncertain in real time.</a:t>
            </a:r>
            <a:br>
              <a:rPr lang="en" sz="1500">
                <a:solidFill>
                  <a:srgbClr val="000000"/>
                </a:solidFill>
                <a:latin typeface="Times New Roman"/>
                <a:ea typeface="Times New Roman"/>
                <a:cs typeface="Times New Roman"/>
                <a:sym typeface="Times New Roman"/>
              </a:rPr>
            </a:br>
            <a:endParaRPr sz="1500">
              <a:solidFill>
                <a:srgbClr val="000000"/>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The friction circle captures the bound on usable tire force: </a:t>
            </a:r>
            <a:r>
              <a:rPr b="1" lang="en" sz="1800">
                <a:solidFill>
                  <a:srgbClr val="000000"/>
                </a:solidFill>
                <a:latin typeface="Times New Roman"/>
                <a:ea typeface="Times New Roman"/>
                <a:cs typeface="Times New Roman"/>
                <a:sym typeface="Times New Roman"/>
              </a:rPr>
              <a:t>√(Fx² + Fy²) ≤ μ|Fz|.</a:t>
            </a:r>
            <a:br>
              <a:rPr b="1" lang="en" sz="1800">
                <a:solidFill>
                  <a:srgbClr val="000000"/>
                </a:solidFill>
                <a:latin typeface="Times New Roman"/>
                <a:ea typeface="Times New Roman"/>
                <a:cs typeface="Times New Roman"/>
                <a:sym typeface="Times New Roman"/>
              </a:rPr>
            </a:br>
            <a:endParaRPr sz="1500">
              <a:solidFill>
                <a:srgbClr val="000000"/>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For emergency avoidance, controlled sliding can improve agility when planned within these limits.</a:t>
            </a:r>
            <a:endParaRPr sz="15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br>
              <a:rPr lang="en" sz="1500">
                <a:solidFill>
                  <a:srgbClr val="000000"/>
                </a:solidFill>
                <a:latin typeface="Times New Roman"/>
                <a:ea typeface="Times New Roman"/>
                <a:cs typeface="Times New Roman"/>
                <a:sym typeface="Times New Roman"/>
              </a:rPr>
            </a:br>
            <a:endParaRPr sz="15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nvSpPr>
        <p:spPr>
          <a:xfrm>
            <a:off x="454875" y="272925"/>
            <a:ext cx="403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333333"/>
                </a:solidFill>
                <a:latin typeface="Times New Roman"/>
                <a:ea typeface="Times New Roman"/>
                <a:cs typeface="Times New Roman"/>
                <a:sym typeface="Times New Roman"/>
              </a:rPr>
              <a:t>Slip and Traction</a:t>
            </a:r>
            <a:endParaRPr b="1" sz="2800">
              <a:solidFill>
                <a:srgbClr val="333333"/>
              </a:solidFill>
              <a:latin typeface="Times New Roman"/>
              <a:ea typeface="Times New Roman"/>
              <a:cs typeface="Times New Roman"/>
              <a:sym typeface="Times New Roman"/>
            </a:endParaRPr>
          </a:p>
        </p:txBody>
      </p:sp>
      <p:pic>
        <p:nvPicPr>
          <p:cNvPr id="337" name="Google Shape;337;p46"/>
          <p:cNvPicPr preferRelativeResize="0"/>
          <p:nvPr/>
        </p:nvPicPr>
        <p:blipFill>
          <a:blip r:embed="rId3">
            <a:alphaModFix/>
          </a:blip>
          <a:stretch>
            <a:fillRect/>
          </a:stretch>
        </p:blipFill>
        <p:spPr>
          <a:xfrm>
            <a:off x="4737425" y="1437900"/>
            <a:ext cx="4166675" cy="2102950"/>
          </a:xfrm>
          <a:prstGeom prst="rect">
            <a:avLst/>
          </a:prstGeom>
          <a:noFill/>
          <a:ln>
            <a:noFill/>
          </a:ln>
        </p:spPr>
      </p:pic>
      <p:sp>
        <p:nvSpPr>
          <p:cNvPr id="338" name="Google Shape;338;p46"/>
          <p:cNvSpPr txBox="1"/>
          <p:nvPr/>
        </p:nvSpPr>
        <p:spPr>
          <a:xfrm>
            <a:off x="255900" y="1902925"/>
            <a:ext cx="45861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1200"/>
              </a:spcBef>
              <a:spcAft>
                <a:spcPts val="0"/>
              </a:spcAft>
              <a:buSzPts val="1900"/>
              <a:buFont typeface="Times New Roman"/>
              <a:buChar char="●"/>
            </a:pPr>
            <a:r>
              <a:rPr lang="en" sz="1900">
                <a:latin typeface="Times New Roman"/>
                <a:ea typeface="Times New Roman"/>
                <a:cs typeface="Times New Roman"/>
                <a:sym typeface="Times New Roman"/>
              </a:rPr>
              <a:t>Rω: wheel’s linear speed if rolling without slip.</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v: actual forward velocity of the robot.</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λ = 0 → pure rolling (no slip).</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λ &gt; 0 → driving slip (wheel spins).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λ &lt; 0 → braking slip (wheel skids).</a:t>
            </a:r>
            <a:endParaRPr sz="1900">
              <a:latin typeface="Times New Roman"/>
              <a:ea typeface="Times New Roman"/>
              <a:cs typeface="Times New Roman"/>
              <a:sym typeface="Times New Roman"/>
            </a:endParaRPr>
          </a:p>
        </p:txBody>
      </p:sp>
      <p:sp>
        <p:nvSpPr>
          <p:cNvPr id="339" name="Google Shape;339;p46"/>
          <p:cNvSpPr txBox="1"/>
          <p:nvPr/>
        </p:nvSpPr>
        <p:spPr>
          <a:xfrm>
            <a:off x="454875" y="1043025"/>
            <a:ext cx="4586100" cy="9234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900">
                <a:latin typeface="Times New Roman"/>
                <a:ea typeface="Times New Roman"/>
                <a:cs typeface="Times New Roman"/>
                <a:sym typeface="Times New Roman"/>
              </a:rPr>
              <a:t>Slip Ratio (λ):</a:t>
            </a:r>
            <a:endParaRPr b="1" sz="1900">
              <a:latin typeface="Times New Roman"/>
              <a:ea typeface="Times New Roman"/>
              <a:cs typeface="Times New Roman"/>
              <a:sym typeface="Times New Roman"/>
            </a:endParaRPr>
          </a:p>
          <a:p>
            <a:pPr indent="0" lvl="0" marL="0" rtl="0" algn="l">
              <a:spcBef>
                <a:spcPts val="1200"/>
              </a:spcBef>
              <a:spcAft>
                <a:spcPts val="0"/>
              </a:spcAft>
              <a:buNone/>
            </a:pPr>
            <a:r>
              <a:rPr lang="en" sz="1900">
                <a:latin typeface="Times New Roman"/>
                <a:ea typeface="Times New Roman"/>
                <a:cs typeface="Times New Roman"/>
                <a:sym typeface="Times New Roman"/>
              </a:rPr>
              <a:t>     </a:t>
            </a:r>
            <a:r>
              <a:rPr b="1" lang="en" sz="1900">
                <a:latin typeface="Times New Roman"/>
                <a:ea typeface="Times New Roman"/>
                <a:cs typeface="Times New Roman"/>
                <a:sym typeface="Times New Roman"/>
              </a:rPr>
              <a:t>λ =  (Rω − v) / max(Rω, v) </a:t>
            </a:r>
            <a:endParaRPr sz="1900">
              <a:solidFill>
                <a:srgbClr val="333333"/>
              </a:solidFill>
              <a:latin typeface="Times New Roman"/>
              <a:ea typeface="Times New Roman"/>
              <a:cs typeface="Times New Roman"/>
              <a:sym typeface="Times New Roman"/>
            </a:endParaRPr>
          </a:p>
        </p:txBody>
      </p:sp>
      <p:sp>
        <p:nvSpPr>
          <p:cNvPr id="340" name="Google Shape;340;p46"/>
          <p:cNvSpPr txBox="1"/>
          <p:nvPr/>
        </p:nvSpPr>
        <p:spPr>
          <a:xfrm>
            <a:off x="5318675" y="3708775"/>
            <a:ext cx="334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Times New Roman"/>
                <a:ea typeface="Times New Roman"/>
                <a:cs typeface="Times New Roman"/>
                <a:sym typeface="Times New Roman"/>
              </a:rPr>
              <a:t>https://www.researchgate.net/publication/360410854/figure/fig3/AS:11431281179270650@1691168705203/The-relationship-between-the-traction-force-and-slip-ratio-calculated-from-the-Magic.png</a:t>
            </a:r>
            <a:endParaRPr sz="600">
              <a:solidFill>
                <a:srgbClr val="333333"/>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nvSpPr>
        <p:spPr>
          <a:xfrm>
            <a:off x="407175" y="987300"/>
            <a:ext cx="4164900" cy="344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2000">
                <a:latin typeface="Times New Roman"/>
                <a:ea typeface="Times New Roman"/>
                <a:cs typeface="Times New Roman"/>
                <a:sym typeface="Times New Roman"/>
              </a:rPr>
              <a:t>Traction Curve:</a:t>
            </a:r>
            <a:endParaRPr b="1" sz="2000">
              <a:latin typeface="Times New Roman"/>
              <a:ea typeface="Times New Roman"/>
              <a:cs typeface="Times New Roman"/>
              <a:sym typeface="Times New Roman"/>
            </a:endParaRPr>
          </a:p>
          <a:p>
            <a:pPr indent="-330200" lvl="0" marL="457200" rtl="0" algn="l">
              <a:lnSpc>
                <a:spcPct val="115000"/>
              </a:lnSpc>
              <a:spcBef>
                <a:spcPts val="1200"/>
              </a:spcBef>
              <a:spcAft>
                <a:spcPts val="0"/>
              </a:spcAft>
              <a:buSzPts val="1600"/>
              <a:buChar char="●"/>
            </a:pPr>
            <a:r>
              <a:rPr lang="en" sz="1600">
                <a:latin typeface="Times New Roman"/>
                <a:ea typeface="Times New Roman"/>
                <a:cs typeface="Times New Roman"/>
                <a:sym typeface="Times New Roman"/>
              </a:rPr>
              <a:t>As slip increases, traction force Fx rises.</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Char char="●"/>
            </a:pPr>
            <a:r>
              <a:rPr lang="en" sz="1600">
                <a:latin typeface="Times New Roman"/>
                <a:ea typeface="Times New Roman"/>
                <a:cs typeface="Times New Roman"/>
                <a:sym typeface="Times New Roman"/>
              </a:rPr>
              <a:t>Peak traction occurs at μFz (maximum usable grip).</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Beyond peak → force decreases (loss of grip, instability).</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Char char="●"/>
            </a:pPr>
            <a:r>
              <a:rPr lang="en" sz="1600">
                <a:latin typeface="Times New Roman"/>
                <a:ea typeface="Times New Roman"/>
                <a:cs typeface="Times New Roman"/>
                <a:sym typeface="Times New Roman"/>
              </a:rPr>
              <a:t>Maximum efficiency and stability occur just before slip.</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Robots (and cars) must balance braking/acceleration to stay near this region.</a:t>
            </a:r>
            <a:endParaRPr sz="1600">
              <a:latin typeface="Times New Roman"/>
              <a:ea typeface="Times New Roman"/>
              <a:cs typeface="Times New Roman"/>
              <a:sym typeface="Times New Roman"/>
            </a:endParaRPr>
          </a:p>
        </p:txBody>
      </p:sp>
      <p:sp>
        <p:nvSpPr>
          <p:cNvPr id="346" name="Google Shape;346;p47"/>
          <p:cNvSpPr txBox="1"/>
          <p:nvPr/>
        </p:nvSpPr>
        <p:spPr>
          <a:xfrm>
            <a:off x="454875" y="272925"/>
            <a:ext cx="403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333333"/>
                </a:solidFill>
                <a:latin typeface="Times New Roman"/>
                <a:ea typeface="Times New Roman"/>
                <a:cs typeface="Times New Roman"/>
                <a:sym typeface="Times New Roman"/>
              </a:rPr>
              <a:t>Slip and Traction</a:t>
            </a:r>
            <a:endParaRPr b="1" sz="2800">
              <a:solidFill>
                <a:srgbClr val="333333"/>
              </a:solidFill>
              <a:latin typeface="Times New Roman"/>
              <a:ea typeface="Times New Roman"/>
              <a:cs typeface="Times New Roman"/>
              <a:sym typeface="Times New Roman"/>
            </a:endParaRPr>
          </a:p>
        </p:txBody>
      </p:sp>
      <p:pic>
        <p:nvPicPr>
          <p:cNvPr id="347" name="Google Shape;347;p47"/>
          <p:cNvPicPr preferRelativeResize="0"/>
          <p:nvPr/>
        </p:nvPicPr>
        <p:blipFill>
          <a:blip r:embed="rId3">
            <a:alphaModFix/>
          </a:blip>
          <a:stretch>
            <a:fillRect/>
          </a:stretch>
        </p:blipFill>
        <p:spPr>
          <a:xfrm>
            <a:off x="4572000" y="1546175"/>
            <a:ext cx="4064050" cy="2051163"/>
          </a:xfrm>
          <a:prstGeom prst="rect">
            <a:avLst/>
          </a:prstGeom>
          <a:noFill/>
          <a:ln>
            <a:noFill/>
          </a:ln>
        </p:spPr>
      </p:pic>
      <p:sp>
        <p:nvSpPr>
          <p:cNvPr id="348" name="Google Shape;348;p47"/>
          <p:cNvSpPr txBox="1"/>
          <p:nvPr/>
        </p:nvSpPr>
        <p:spPr>
          <a:xfrm>
            <a:off x="4856875" y="3708775"/>
            <a:ext cx="421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Times New Roman"/>
                <a:ea typeface="Times New Roman"/>
                <a:cs typeface="Times New Roman"/>
                <a:sym typeface="Times New Roman"/>
              </a:rPr>
              <a:t>https://www.researchgate.net/publication/360410854/figure/fig3/AS:11431281179270650@1691168705203/The-relationship-between-the-traction-force-and-slip-ratio-calculated-from-the-Magic.png</a:t>
            </a:r>
            <a:endParaRPr sz="600">
              <a:solidFill>
                <a:srgbClr val="333333"/>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637500" y="314450"/>
            <a:ext cx="78690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Times New Roman"/>
                <a:ea typeface="Times New Roman"/>
                <a:cs typeface="Times New Roman"/>
                <a:sym typeface="Times New Roman"/>
              </a:rPr>
              <a:t>Topics</a:t>
            </a:r>
            <a:endParaRPr sz="3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126" name="Google Shape;126;p21"/>
          <p:cNvSpPr txBox="1"/>
          <p:nvPr>
            <p:ph idx="1" type="body"/>
          </p:nvPr>
        </p:nvSpPr>
        <p:spPr>
          <a:xfrm>
            <a:off x="338975" y="844850"/>
            <a:ext cx="8212500" cy="36012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rgbClr val="000000"/>
              </a:buClr>
              <a:buSzPts val="2200"/>
              <a:buFont typeface="Times New Roman"/>
              <a:buAutoNum type="arabicPeriod"/>
            </a:pPr>
            <a:r>
              <a:rPr b="1" lang="en" sz="2200">
                <a:solidFill>
                  <a:srgbClr val="000000"/>
                </a:solidFill>
                <a:latin typeface="Times New Roman"/>
                <a:ea typeface="Times New Roman"/>
                <a:cs typeface="Times New Roman"/>
                <a:sym typeface="Times New Roman"/>
              </a:rPr>
              <a:t>Introduction &amp; Physical Constraints</a:t>
            </a:r>
            <a:endParaRPr b="1" sz="22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AutoNum type="arabicPeriod"/>
            </a:pPr>
            <a:r>
              <a:rPr lang="en" sz="2000">
                <a:solidFill>
                  <a:srgbClr val="000000"/>
                </a:solidFill>
                <a:latin typeface="Times New Roman"/>
                <a:ea typeface="Times New Roman"/>
                <a:cs typeface="Times New Roman"/>
                <a:sym typeface="Times New Roman"/>
              </a:rPr>
              <a:t>Vehicle Kinematics &amp; Equations of Motion</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AutoNum type="arabicPeriod"/>
            </a:pPr>
            <a:r>
              <a:rPr lang="en" sz="2000">
                <a:solidFill>
                  <a:srgbClr val="000000"/>
                </a:solidFill>
                <a:latin typeface="Times New Roman"/>
                <a:ea typeface="Times New Roman"/>
                <a:cs typeface="Times New Roman"/>
                <a:sym typeface="Times New Roman"/>
              </a:rPr>
              <a:t>Control &amp; Perception Fundamentals</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AutoNum type="arabicPeriod"/>
            </a:pPr>
            <a:r>
              <a:rPr lang="en" sz="2000">
                <a:solidFill>
                  <a:srgbClr val="000000"/>
                </a:solidFill>
                <a:latin typeface="Times New Roman"/>
                <a:ea typeface="Times New Roman"/>
                <a:cs typeface="Times New Roman"/>
                <a:sym typeface="Times New Roman"/>
              </a:rPr>
              <a:t>Nonlinear Control Methods</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AutoNum type="arabicPeriod"/>
            </a:pPr>
            <a:r>
              <a:rPr lang="en" sz="2000">
                <a:solidFill>
                  <a:srgbClr val="000000"/>
                </a:solidFill>
                <a:latin typeface="Times New Roman"/>
                <a:ea typeface="Times New Roman"/>
                <a:cs typeface="Times New Roman"/>
                <a:sym typeface="Times New Roman"/>
              </a:rPr>
              <a:t>Advanced Model Predictive Control (NMPC) + Constraints</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AutoNum type="arabicPeriod"/>
            </a:pPr>
            <a:r>
              <a:rPr lang="en" sz="2000">
                <a:solidFill>
                  <a:srgbClr val="000000"/>
                </a:solidFill>
                <a:latin typeface="Times New Roman"/>
                <a:ea typeface="Times New Roman"/>
                <a:cs typeface="Times New Roman"/>
                <a:sym typeface="Times New Roman"/>
              </a:rPr>
              <a:t>Motion Planning Algorithms (RRT*, RRT, DWA, path generation)</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AutoNum type="arabicPeriod"/>
            </a:pPr>
            <a:r>
              <a:rPr lang="en" sz="2000">
                <a:solidFill>
                  <a:srgbClr val="000000"/>
                </a:solidFill>
                <a:latin typeface="Times New Roman"/>
                <a:ea typeface="Times New Roman"/>
                <a:cs typeface="Times New Roman"/>
                <a:sym typeface="Times New Roman"/>
              </a:rPr>
              <a:t>Learning-Based Planning &amp; Control</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AutoNum type="arabicPeriod"/>
            </a:pPr>
            <a:r>
              <a:rPr lang="en" sz="2000">
                <a:solidFill>
                  <a:srgbClr val="000000"/>
                </a:solidFill>
                <a:latin typeface="Times New Roman"/>
                <a:ea typeface="Times New Roman"/>
                <a:cs typeface="Times New Roman"/>
                <a:sym typeface="Times New Roman"/>
              </a:rPr>
              <a:t>Industry Standards, Architectures, &amp; Safety</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230925" y="477725"/>
            <a:ext cx="8096700" cy="6291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lang="en" sz="3000">
                <a:solidFill>
                  <a:srgbClr val="000000"/>
                </a:solidFill>
                <a:latin typeface="Times New Roman"/>
                <a:ea typeface="Times New Roman"/>
                <a:cs typeface="Times New Roman"/>
                <a:sym typeface="Times New Roman"/>
              </a:rPr>
              <a:t>Kinematic Constraints in Mobile Robots</a:t>
            </a:r>
            <a:endParaRPr sz="30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b="0" sz="3000">
              <a:latin typeface="Times New Roman"/>
              <a:ea typeface="Times New Roman"/>
              <a:cs typeface="Times New Roman"/>
              <a:sym typeface="Times New Roman"/>
            </a:endParaRPr>
          </a:p>
        </p:txBody>
      </p:sp>
      <p:sp>
        <p:nvSpPr>
          <p:cNvPr id="354" name="Google Shape;354;p48"/>
          <p:cNvSpPr txBox="1"/>
          <p:nvPr/>
        </p:nvSpPr>
        <p:spPr>
          <a:xfrm>
            <a:off x="262775" y="1027075"/>
            <a:ext cx="4586100" cy="461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b="1" lang="en" sz="1800">
                <a:latin typeface="Times New Roman"/>
                <a:ea typeface="Times New Roman"/>
                <a:cs typeface="Times New Roman"/>
                <a:sym typeface="Times New Roman"/>
              </a:rPr>
              <a:t>Degrees of Freedom (DOF):</a:t>
            </a:r>
            <a:endParaRPr b="1" sz="1800">
              <a:latin typeface="Times New Roman"/>
              <a:ea typeface="Times New Roman"/>
              <a:cs typeface="Times New Roman"/>
              <a:sym typeface="Times New Roman"/>
            </a:endParaRPr>
          </a:p>
        </p:txBody>
      </p:sp>
      <p:sp>
        <p:nvSpPr>
          <p:cNvPr id="355" name="Google Shape;355;p48"/>
          <p:cNvSpPr txBox="1"/>
          <p:nvPr/>
        </p:nvSpPr>
        <p:spPr>
          <a:xfrm>
            <a:off x="262775" y="2394725"/>
            <a:ext cx="4586100" cy="2124000"/>
          </a:xfrm>
          <a:prstGeom prst="rect">
            <a:avLst/>
          </a:prstGeom>
          <a:noFill/>
          <a:ln>
            <a:noFill/>
          </a:ln>
        </p:spPr>
        <p:txBody>
          <a:bodyPr anchorCtr="0" anchor="t" bIns="91425" lIns="91425" spcFirstLastPara="1" rIns="91425" wrap="square" tIns="91425">
            <a:spAutoFit/>
          </a:bodyPr>
          <a:lstStyle/>
          <a:p>
            <a:pPr indent="-330200" lvl="0" marL="457200" rtl="0" algn="l">
              <a:spcBef>
                <a:spcPts val="1200"/>
              </a:spcBef>
              <a:spcAft>
                <a:spcPts val="0"/>
              </a:spcAft>
              <a:buSzPts val="1600"/>
              <a:buFont typeface="Times New Roman"/>
              <a:buChar char="●"/>
            </a:pPr>
            <a:r>
              <a:rPr lang="en" sz="1600">
                <a:latin typeface="Times New Roman"/>
                <a:ea typeface="Times New Roman"/>
                <a:cs typeface="Times New Roman"/>
                <a:sym typeface="Times New Roman"/>
              </a:rPr>
              <a:t>A robot in the plane has </a:t>
            </a:r>
            <a:r>
              <a:rPr b="1" lang="en" sz="1600">
                <a:latin typeface="Times New Roman"/>
                <a:ea typeface="Times New Roman"/>
                <a:cs typeface="Times New Roman"/>
                <a:sym typeface="Times New Roman"/>
              </a:rPr>
              <a:t>3 DOF</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0" lvl="0" marL="457200" rtl="0" algn="l">
              <a:spcBef>
                <a:spcPts val="1200"/>
              </a:spcBef>
              <a:spcAft>
                <a:spcPts val="0"/>
              </a:spcAft>
              <a:buNone/>
            </a:pPr>
            <a:r>
              <a:rPr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Position (x, y)</a:t>
            </a:r>
            <a:endParaRPr sz="1600">
              <a:latin typeface="Times New Roman"/>
              <a:ea typeface="Times New Roman"/>
              <a:cs typeface="Times New Roman"/>
              <a:sym typeface="Times New Roman"/>
            </a:endParaRPr>
          </a:p>
          <a:p>
            <a:pPr indent="0" lvl="0" marL="457200" rtl="0" algn="l">
              <a:spcBef>
                <a:spcPts val="1200"/>
              </a:spcBef>
              <a:spcAft>
                <a:spcPts val="0"/>
              </a:spcAft>
              <a:buNone/>
            </a:pPr>
            <a:r>
              <a:rPr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Orientation (θ)</a:t>
            </a:r>
            <a:endParaRPr sz="1600">
              <a:latin typeface="Times New Roman"/>
              <a:ea typeface="Times New Roman"/>
              <a:cs typeface="Times New Roman"/>
              <a:sym typeface="Times New Roman"/>
            </a:endParaRPr>
          </a:p>
          <a:p>
            <a:pPr indent="-330200" lvl="0" marL="457200" rtl="0" algn="l">
              <a:spcBef>
                <a:spcPts val="1200"/>
              </a:spcBef>
              <a:spcAft>
                <a:spcPts val="0"/>
              </a:spcAft>
              <a:buSzPts val="1600"/>
              <a:buFont typeface="Times New Roman"/>
              <a:buChar char="●"/>
            </a:pPr>
            <a:r>
              <a:rPr lang="en" sz="1600">
                <a:latin typeface="Times New Roman"/>
                <a:ea typeface="Times New Roman"/>
                <a:cs typeface="Times New Roman"/>
                <a:sym typeface="Times New Roman"/>
              </a:rPr>
              <a:t>To move freely in 2D, all 3 must be controllable.</a:t>
            </a:r>
            <a:br>
              <a:rPr lang="en" sz="1600">
                <a:latin typeface="Times New Roman"/>
                <a:ea typeface="Times New Roman"/>
                <a:cs typeface="Times New Roman"/>
                <a:sym typeface="Times New Roman"/>
              </a:rPr>
            </a:br>
            <a:endParaRPr sz="1600">
              <a:solidFill>
                <a:srgbClr val="333333"/>
              </a:solidFill>
              <a:latin typeface="Times New Roman"/>
              <a:ea typeface="Times New Roman"/>
              <a:cs typeface="Times New Roman"/>
              <a:sym typeface="Times New Roman"/>
            </a:endParaRPr>
          </a:p>
        </p:txBody>
      </p:sp>
      <p:pic>
        <p:nvPicPr>
          <p:cNvPr id="356" name="Google Shape;356;p48"/>
          <p:cNvPicPr preferRelativeResize="0"/>
          <p:nvPr/>
        </p:nvPicPr>
        <p:blipFill>
          <a:blip r:embed="rId3">
            <a:alphaModFix/>
          </a:blip>
          <a:stretch>
            <a:fillRect/>
          </a:stretch>
        </p:blipFill>
        <p:spPr>
          <a:xfrm>
            <a:off x="4917348" y="1230525"/>
            <a:ext cx="2805852" cy="2226863"/>
          </a:xfrm>
          <a:prstGeom prst="rect">
            <a:avLst/>
          </a:prstGeom>
          <a:noFill/>
          <a:ln>
            <a:noFill/>
          </a:ln>
        </p:spPr>
      </p:pic>
      <p:sp>
        <p:nvSpPr>
          <p:cNvPr id="357" name="Google Shape;357;p48"/>
          <p:cNvSpPr txBox="1"/>
          <p:nvPr/>
        </p:nvSpPr>
        <p:spPr>
          <a:xfrm>
            <a:off x="4848875" y="3582925"/>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333333"/>
                </a:solidFill>
                <a:latin typeface="Times New Roman"/>
                <a:ea typeface="Times New Roman"/>
                <a:cs typeface="Times New Roman"/>
                <a:sym typeface="Times New Roman"/>
              </a:rPr>
              <a:t>https://encrypted-tbn0.gstatic.com/images?q=tbn:ANd9GcQEnClMMjFnZsCj135gvLjyW9ait9HluEk2LA&amp;s</a:t>
            </a:r>
            <a:endParaRPr sz="700">
              <a:solidFill>
                <a:srgbClr val="333333"/>
              </a:solidFill>
              <a:latin typeface="Times New Roman"/>
              <a:ea typeface="Times New Roman"/>
              <a:cs typeface="Times New Roman"/>
              <a:sym typeface="Times New Roman"/>
            </a:endParaRPr>
          </a:p>
        </p:txBody>
      </p:sp>
      <p:sp>
        <p:nvSpPr>
          <p:cNvPr id="358" name="Google Shape;358;p48"/>
          <p:cNvSpPr txBox="1"/>
          <p:nvPr/>
        </p:nvSpPr>
        <p:spPr>
          <a:xfrm>
            <a:off x="262775" y="1458175"/>
            <a:ext cx="458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33333"/>
                </a:solidFill>
                <a:latin typeface="Times New Roman"/>
                <a:ea typeface="Times New Roman"/>
                <a:cs typeface="Times New Roman"/>
                <a:sym typeface="Times New Roman"/>
              </a:rPr>
              <a:t>DOF = number of independent variables to describe the robot’s pose.</a:t>
            </a:r>
            <a:endParaRPr sz="1800">
              <a:solidFill>
                <a:srgbClr val="333333"/>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230925" y="477725"/>
            <a:ext cx="8096700" cy="6291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lang="en" sz="3000">
                <a:solidFill>
                  <a:srgbClr val="000000"/>
                </a:solidFill>
                <a:latin typeface="Times New Roman"/>
                <a:ea typeface="Times New Roman"/>
                <a:cs typeface="Times New Roman"/>
                <a:sym typeface="Times New Roman"/>
              </a:rPr>
              <a:t>Holonomic Systems</a:t>
            </a:r>
            <a:endParaRPr sz="30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b="0" sz="3000">
              <a:latin typeface="Times New Roman"/>
              <a:ea typeface="Times New Roman"/>
              <a:cs typeface="Times New Roman"/>
              <a:sym typeface="Times New Roman"/>
            </a:endParaRPr>
          </a:p>
        </p:txBody>
      </p:sp>
      <p:sp>
        <p:nvSpPr>
          <p:cNvPr id="364" name="Google Shape;364;p49"/>
          <p:cNvSpPr txBox="1"/>
          <p:nvPr/>
        </p:nvSpPr>
        <p:spPr>
          <a:xfrm>
            <a:off x="334400" y="1306525"/>
            <a:ext cx="45144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1200"/>
              </a:spcBef>
              <a:spcAft>
                <a:spcPts val="0"/>
              </a:spcAft>
              <a:buSzPts val="1600"/>
              <a:buFont typeface="Times New Roman"/>
              <a:buChar char="●"/>
            </a:pPr>
            <a:r>
              <a:rPr lang="en" sz="1600">
                <a:latin typeface="Times New Roman"/>
                <a:ea typeface="Times New Roman"/>
                <a:cs typeface="Times New Roman"/>
                <a:sym typeface="Times New Roman"/>
              </a:rPr>
              <a:t> # of independent inputs = # of DOF.</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Can control x, y, and θ directly.</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No velocity constraints.</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Example: Omniwheel/Mecanum robots (move sideways and rotate simultaneously).</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Max maneuverability, but more complex design.</a:t>
            </a:r>
            <a:endParaRPr sz="1600">
              <a:latin typeface="Times New Roman"/>
              <a:ea typeface="Times New Roman"/>
              <a:cs typeface="Times New Roman"/>
              <a:sym typeface="Times New Roman"/>
            </a:endParaRPr>
          </a:p>
        </p:txBody>
      </p:sp>
      <p:sp>
        <p:nvSpPr>
          <p:cNvPr id="365" name="Google Shape;365;p49"/>
          <p:cNvSpPr txBox="1"/>
          <p:nvPr/>
        </p:nvSpPr>
        <p:spPr>
          <a:xfrm>
            <a:off x="4848875" y="3582925"/>
            <a:ext cx="3591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333333"/>
                </a:solidFill>
                <a:latin typeface="Times New Roman"/>
                <a:ea typeface="Times New Roman"/>
                <a:cs typeface="Times New Roman"/>
                <a:sym typeface="Times New Roman"/>
              </a:rPr>
              <a:t>https://www.researchgate.net/publication/367879750/figure/fig1/AS:11431281116841895@1675318925027/Movements-of-a-Mecanum-wheel-driven-robot-to-any-directions-side-arrows-indicate-wheel.png</a:t>
            </a:r>
            <a:endParaRPr sz="700">
              <a:solidFill>
                <a:srgbClr val="333333"/>
              </a:solidFill>
              <a:latin typeface="Times New Roman"/>
              <a:ea typeface="Times New Roman"/>
              <a:cs typeface="Times New Roman"/>
              <a:sym typeface="Times New Roman"/>
            </a:endParaRPr>
          </a:p>
        </p:txBody>
      </p:sp>
      <p:pic>
        <p:nvPicPr>
          <p:cNvPr id="366" name="Google Shape;366;p49"/>
          <p:cNvPicPr preferRelativeResize="0"/>
          <p:nvPr/>
        </p:nvPicPr>
        <p:blipFill>
          <a:blip r:embed="rId3">
            <a:alphaModFix/>
          </a:blip>
          <a:stretch>
            <a:fillRect/>
          </a:stretch>
        </p:blipFill>
        <p:spPr>
          <a:xfrm>
            <a:off x="5001200" y="1259225"/>
            <a:ext cx="3398904" cy="2171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230925" y="477725"/>
            <a:ext cx="8096700" cy="6291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lang="en" sz="3000">
                <a:solidFill>
                  <a:srgbClr val="000000"/>
                </a:solidFill>
                <a:latin typeface="Times New Roman"/>
                <a:ea typeface="Times New Roman"/>
                <a:cs typeface="Times New Roman"/>
                <a:sym typeface="Times New Roman"/>
              </a:rPr>
              <a:t>Nonholonomic Systems</a:t>
            </a:r>
            <a:endParaRPr sz="30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b="0" sz="3000">
              <a:latin typeface="Times New Roman"/>
              <a:ea typeface="Times New Roman"/>
              <a:cs typeface="Times New Roman"/>
              <a:sym typeface="Times New Roman"/>
            </a:endParaRPr>
          </a:p>
        </p:txBody>
      </p:sp>
      <p:sp>
        <p:nvSpPr>
          <p:cNvPr id="372" name="Google Shape;372;p50"/>
          <p:cNvSpPr txBox="1"/>
          <p:nvPr/>
        </p:nvSpPr>
        <p:spPr>
          <a:xfrm>
            <a:off x="334400" y="1306525"/>
            <a:ext cx="46668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1200"/>
              </a:spcBef>
              <a:spcAft>
                <a:spcPts val="0"/>
              </a:spcAft>
              <a:buSzPts val="1400"/>
              <a:buFont typeface="Times New Roman"/>
              <a:buChar char="●"/>
            </a:pPr>
            <a:r>
              <a:rPr lang="en">
                <a:latin typeface="Times New Roman"/>
                <a:ea typeface="Times New Roman"/>
                <a:cs typeface="Times New Roman"/>
                <a:sym typeface="Times New Roman"/>
              </a:rPr>
              <a:t>Inputs &lt; DOF → (few control inputs than 3 DOF).</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Subject to velocity constraints (can’t move sideways instantly).</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Must follow curved paths to change pose.</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Examples:</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 • Car / Ackermann steering</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 • Differential-drive robots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Pros: simpler, efficient, and robust at speed.</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Cons: less maneuverable, requires path planning.</a:t>
            </a:r>
            <a:endParaRPr>
              <a:latin typeface="Times New Roman"/>
              <a:ea typeface="Times New Roman"/>
              <a:cs typeface="Times New Roman"/>
              <a:sym typeface="Times New Roman"/>
            </a:endParaRPr>
          </a:p>
        </p:txBody>
      </p:sp>
      <p:sp>
        <p:nvSpPr>
          <p:cNvPr id="373" name="Google Shape;373;p50"/>
          <p:cNvSpPr txBox="1"/>
          <p:nvPr/>
        </p:nvSpPr>
        <p:spPr>
          <a:xfrm>
            <a:off x="4848875" y="3582925"/>
            <a:ext cx="359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333333"/>
                </a:solidFill>
                <a:latin typeface="Times New Roman"/>
                <a:ea typeface="Times New Roman"/>
                <a:cs typeface="Times New Roman"/>
                <a:sym typeface="Times New Roman"/>
              </a:rPr>
              <a:t>https://www.theroboticsspace.com/assets/article7/Differential%202.jpeg</a:t>
            </a:r>
            <a:endParaRPr sz="700">
              <a:solidFill>
                <a:srgbClr val="333333"/>
              </a:solidFill>
              <a:latin typeface="Times New Roman"/>
              <a:ea typeface="Times New Roman"/>
              <a:cs typeface="Times New Roman"/>
              <a:sym typeface="Times New Roman"/>
            </a:endParaRPr>
          </a:p>
        </p:txBody>
      </p:sp>
      <p:pic>
        <p:nvPicPr>
          <p:cNvPr id="374" name="Google Shape;374;p50"/>
          <p:cNvPicPr preferRelativeResize="0"/>
          <p:nvPr/>
        </p:nvPicPr>
        <p:blipFill>
          <a:blip r:embed="rId3">
            <a:alphaModFix/>
          </a:blip>
          <a:stretch>
            <a:fillRect/>
          </a:stretch>
        </p:blipFill>
        <p:spPr>
          <a:xfrm>
            <a:off x="5001200" y="1259225"/>
            <a:ext cx="3279350" cy="2323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230925" y="477725"/>
            <a:ext cx="8096700" cy="6291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lang="en" sz="3000">
                <a:solidFill>
                  <a:srgbClr val="000000"/>
                </a:solidFill>
                <a:latin typeface="Times New Roman"/>
                <a:ea typeface="Times New Roman"/>
                <a:cs typeface="Times New Roman"/>
                <a:sym typeface="Times New Roman"/>
              </a:rPr>
              <a:t>Implication - Maneuverability vs Controllability </a:t>
            </a:r>
            <a:endParaRPr sz="30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b="0" sz="3000">
              <a:latin typeface="Times New Roman"/>
              <a:ea typeface="Times New Roman"/>
              <a:cs typeface="Times New Roman"/>
              <a:sym typeface="Times New Roman"/>
            </a:endParaRPr>
          </a:p>
        </p:txBody>
      </p:sp>
      <p:sp>
        <p:nvSpPr>
          <p:cNvPr id="380" name="Google Shape;380;p51"/>
          <p:cNvSpPr txBox="1"/>
          <p:nvPr/>
        </p:nvSpPr>
        <p:spPr>
          <a:xfrm>
            <a:off x="407175" y="1186350"/>
            <a:ext cx="37332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1200"/>
              </a:spcBef>
              <a:spcAft>
                <a:spcPts val="0"/>
              </a:spcAft>
              <a:buSzPts val="1600"/>
              <a:buFont typeface="Times New Roman"/>
              <a:buChar char="●"/>
            </a:pPr>
            <a:r>
              <a:rPr lang="en" sz="1600">
                <a:latin typeface="Times New Roman"/>
                <a:ea typeface="Times New Roman"/>
                <a:cs typeface="Times New Roman"/>
                <a:sym typeface="Times New Roman"/>
              </a:rPr>
              <a:t>Holonomic = max maneuverability, but mechanically complex.</a:t>
            </a:r>
            <a:endParaRPr sz="1600">
              <a:solidFill>
                <a:srgbClr val="333333"/>
              </a:solidFill>
              <a:latin typeface="Montserrat"/>
              <a:ea typeface="Montserrat"/>
              <a:cs typeface="Montserrat"/>
              <a:sym typeface="Montserrat"/>
            </a:endParaRPr>
          </a:p>
        </p:txBody>
      </p:sp>
      <p:sp>
        <p:nvSpPr>
          <p:cNvPr id="381" name="Google Shape;381;p51"/>
          <p:cNvSpPr txBox="1"/>
          <p:nvPr/>
        </p:nvSpPr>
        <p:spPr>
          <a:xfrm>
            <a:off x="4091750" y="1186350"/>
            <a:ext cx="50082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1200"/>
              </a:spcBef>
              <a:spcAft>
                <a:spcPts val="0"/>
              </a:spcAft>
              <a:buSzPts val="1800"/>
              <a:buFont typeface="Times New Roman"/>
              <a:buChar char="●"/>
            </a:pPr>
            <a:r>
              <a:rPr lang="en" sz="1800">
                <a:latin typeface="Times New Roman"/>
                <a:ea typeface="Times New Roman"/>
                <a:cs typeface="Times New Roman"/>
                <a:sym typeface="Times New Roman"/>
              </a:rPr>
              <a:t>Nonholonomic = simpler and efficient, but requires path planning to reach certain poses.</a:t>
            </a:r>
            <a:endParaRPr sz="1800">
              <a:latin typeface="Times New Roman"/>
              <a:ea typeface="Times New Roman"/>
              <a:cs typeface="Times New Roman"/>
              <a:sym typeface="Times New Roman"/>
            </a:endParaRPr>
          </a:p>
        </p:txBody>
      </p:sp>
      <p:pic>
        <p:nvPicPr>
          <p:cNvPr id="382" name="Google Shape;382;p51"/>
          <p:cNvPicPr preferRelativeResize="0"/>
          <p:nvPr/>
        </p:nvPicPr>
        <p:blipFill>
          <a:blip r:embed="rId3">
            <a:alphaModFix/>
          </a:blip>
          <a:stretch>
            <a:fillRect/>
          </a:stretch>
        </p:blipFill>
        <p:spPr>
          <a:xfrm>
            <a:off x="867875" y="2086375"/>
            <a:ext cx="3073349" cy="1963350"/>
          </a:xfrm>
          <a:prstGeom prst="rect">
            <a:avLst/>
          </a:prstGeom>
          <a:noFill/>
          <a:ln>
            <a:noFill/>
          </a:ln>
        </p:spPr>
      </p:pic>
      <p:pic>
        <p:nvPicPr>
          <p:cNvPr id="383" name="Google Shape;383;p51"/>
          <p:cNvPicPr preferRelativeResize="0"/>
          <p:nvPr/>
        </p:nvPicPr>
        <p:blipFill>
          <a:blip r:embed="rId4">
            <a:alphaModFix/>
          </a:blip>
          <a:stretch>
            <a:fillRect/>
          </a:stretch>
        </p:blipFill>
        <p:spPr>
          <a:xfrm>
            <a:off x="4968350" y="2259725"/>
            <a:ext cx="2845102" cy="2016000"/>
          </a:xfrm>
          <a:prstGeom prst="rect">
            <a:avLst/>
          </a:prstGeom>
          <a:noFill/>
          <a:ln>
            <a:noFill/>
          </a:ln>
        </p:spPr>
      </p:pic>
      <p:sp>
        <p:nvSpPr>
          <p:cNvPr id="384" name="Google Shape;384;p51"/>
          <p:cNvSpPr txBox="1"/>
          <p:nvPr/>
        </p:nvSpPr>
        <p:spPr>
          <a:xfrm>
            <a:off x="819075" y="4121825"/>
            <a:ext cx="332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333333"/>
                </a:solidFill>
                <a:latin typeface="Times New Roman"/>
                <a:ea typeface="Times New Roman"/>
                <a:cs typeface="Times New Roman"/>
                <a:sym typeface="Times New Roman"/>
              </a:rPr>
              <a:t>https://www.researchgate.net/publication/367879750/figure/fig1/AS:11431281116841895@1675318925027/Movements-of-a-Mecanum-wheel-driven-robot-to-any-directions-side-arrows-indicate-wheel.png</a:t>
            </a:r>
            <a:endParaRPr sz="500">
              <a:solidFill>
                <a:srgbClr val="333333"/>
              </a:solidFill>
              <a:latin typeface="Times New Roman"/>
              <a:ea typeface="Times New Roman"/>
              <a:cs typeface="Times New Roman"/>
              <a:sym typeface="Times New Roman"/>
            </a:endParaRPr>
          </a:p>
        </p:txBody>
      </p:sp>
      <p:sp>
        <p:nvSpPr>
          <p:cNvPr id="385" name="Google Shape;385;p51"/>
          <p:cNvSpPr txBox="1"/>
          <p:nvPr/>
        </p:nvSpPr>
        <p:spPr>
          <a:xfrm>
            <a:off x="4912575" y="4129475"/>
            <a:ext cx="359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333333"/>
                </a:solidFill>
                <a:latin typeface="Times New Roman"/>
                <a:ea typeface="Times New Roman"/>
                <a:cs typeface="Times New Roman"/>
                <a:sym typeface="Times New Roman"/>
              </a:rPr>
              <a:t>https://www.theroboticsspace.com/assets/article7/Differential%202.jpeg</a:t>
            </a:r>
            <a:endParaRPr sz="700">
              <a:solidFill>
                <a:srgbClr val="333333"/>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338975" y="540175"/>
            <a:ext cx="7708800" cy="5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Popular Industry Design: </a:t>
            </a:r>
            <a:r>
              <a:rPr b="1" lang="en" sz="3000">
                <a:latin typeface="Times New Roman"/>
                <a:ea typeface="Times New Roman"/>
                <a:cs typeface="Times New Roman"/>
                <a:sym typeface="Times New Roman"/>
              </a:rPr>
              <a:t>Differential Drive</a:t>
            </a:r>
            <a:endParaRPr b="1" sz="3000">
              <a:latin typeface="Times New Roman"/>
              <a:ea typeface="Times New Roman"/>
              <a:cs typeface="Times New Roman"/>
              <a:sym typeface="Times New Roman"/>
            </a:endParaRPr>
          </a:p>
        </p:txBody>
      </p:sp>
      <p:sp>
        <p:nvSpPr>
          <p:cNvPr id="391" name="Google Shape;391;p52"/>
          <p:cNvSpPr txBox="1"/>
          <p:nvPr>
            <p:ph idx="4294967295" type="body"/>
          </p:nvPr>
        </p:nvSpPr>
        <p:spPr>
          <a:xfrm>
            <a:off x="338975" y="1122750"/>
            <a:ext cx="5027400" cy="3081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rgbClr val="000000"/>
                </a:solidFill>
                <a:latin typeface="Times New Roman"/>
                <a:ea typeface="Times New Roman"/>
                <a:cs typeface="Times New Roman"/>
                <a:sym typeface="Times New Roman"/>
              </a:rPr>
              <a:t>Motion Control:</a:t>
            </a:r>
            <a:endParaRPr b="1" sz="16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Both wheels forward (equal speed) → Straight motion.</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One wheel faster → Curved motion / Turning.</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Wheels opposite directions → Rotation in place</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600">
                <a:solidFill>
                  <a:srgbClr val="000000"/>
                </a:solidFill>
                <a:latin typeface="Times New Roman"/>
                <a:ea typeface="Times New Roman"/>
                <a:cs typeface="Times New Roman"/>
                <a:sym typeface="Times New Roman"/>
              </a:rPr>
              <a:t>Kinematic Characteristics:</a:t>
            </a:r>
            <a:endParaRPr b="1" sz="16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2 control inputs (left &amp; right wheel speeds).</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Robot pose defined by 3 DOF (x, y, θ).</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Subject to nonholonomic constraint → cannot move sideways.</a:t>
            </a:r>
            <a:endParaRPr sz="1400">
              <a:solidFill>
                <a:srgbClr val="000000"/>
              </a:solidFill>
              <a:latin typeface="Times New Roman"/>
              <a:ea typeface="Times New Roman"/>
              <a:cs typeface="Times New Roman"/>
              <a:sym typeface="Times New Roman"/>
            </a:endParaRPr>
          </a:p>
        </p:txBody>
      </p:sp>
      <p:pic>
        <p:nvPicPr>
          <p:cNvPr id="392" name="Google Shape;392;p52"/>
          <p:cNvPicPr preferRelativeResize="0"/>
          <p:nvPr/>
        </p:nvPicPr>
        <p:blipFill>
          <a:blip r:embed="rId3">
            <a:alphaModFix/>
          </a:blip>
          <a:stretch>
            <a:fillRect/>
          </a:stretch>
        </p:blipFill>
        <p:spPr>
          <a:xfrm>
            <a:off x="5533650" y="1727325"/>
            <a:ext cx="2859300" cy="1752600"/>
          </a:xfrm>
          <a:prstGeom prst="rect">
            <a:avLst/>
          </a:prstGeom>
          <a:noFill/>
          <a:ln>
            <a:noFill/>
          </a:ln>
        </p:spPr>
      </p:pic>
      <p:sp>
        <p:nvSpPr>
          <p:cNvPr id="393" name="Google Shape;393;p52"/>
          <p:cNvSpPr txBox="1"/>
          <p:nvPr/>
        </p:nvSpPr>
        <p:spPr>
          <a:xfrm>
            <a:off x="5533650" y="3614775"/>
            <a:ext cx="312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Times New Roman"/>
                <a:ea typeface="Times New Roman"/>
                <a:cs typeface="Times New Roman"/>
                <a:sym typeface="Times New Roman"/>
              </a:rPr>
              <a:t>https://encrypted-tbn0.gstatic.com/images?q=tbn:ANd9GcTwg4olTb2iWYJL5eaBJnTPPzceN3fAROVyZg&amp;s</a:t>
            </a:r>
            <a:endParaRPr sz="600">
              <a:solidFill>
                <a:srgbClr val="333333"/>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8975" y="317250"/>
            <a:ext cx="7708800" cy="5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Differential Drive Robot</a:t>
            </a:r>
            <a:endParaRPr b="1" sz="3000">
              <a:latin typeface="Times New Roman"/>
              <a:ea typeface="Times New Roman"/>
              <a:cs typeface="Times New Roman"/>
              <a:sym typeface="Times New Roman"/>
            </a:endParaRPr>
          </a:p>
        </p:txBody>
      </p:sp>
      <p:sp>
        <p:nvSpPr>
          <p:cNvPr id="399" name="Google Shape;399;p53"/>
          <p:cNvSpPr txBox="1"/>
          <p:nvPr/>
        </p:nvSpPr>
        <p:spPr>
          <a:xfrm>
            <a:off x="338975" y="867750"/>
            <a:ext cx="5935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Times New Roman"/>
                <a:ea typeface="Times New Roman"/>
                <a:cs typeface="Times New Roman"/>
                <a:sym typeface="Times New Roman"/>
              </a:rPr>
              <a:t>Among the most basic and popular drive systems for mobile robots.</a:t>
            </a:r>
            <a:br>
              <a:rPr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Two wheels on the same axis that are driven independently.</a:t>
            </a:r>
            <a:endParaRPr sz="1600">
              <a:solidFill>
                <a:srgbClr val="333333"/>
              </a:solidFill>
              <a:latin typeface="Times New Roman"/>
              <a:ea typeface="Times New Roman"/>
              <a:cs typeface="Times New Roman"/>
              <a:sym typeface="Times New Roman"/>
            </a:endParaRPr>
          </a:p>
        </p:txBody>
      </p:sp>
      <p:sp>
        <p:nvSpPr>
          <p:cNvPr id="400" name="Google Shape;400;p53"/>
          <p:cNvSpPr txBox="1"/>
          <p:nvPr/>
        </p:nvSpPr>
        <p:spPr>
          <a:xfrm>
            <a:off x="407175" y="1670375"/>
            <a:ext cx="4681800" cy="235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Robot pose:  (x, y, θ) in the plane</a:t>
            </a:r>
            <a:br>
              <a:rPr lang="e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Inputs: left &amp; right wheel angular velocities: ωₗ (omega left), ωᵣ (omega right)</a:t>
            </a:r>
            <a:endParaRPr sz="15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500">
                <a:latin typeface="Times New Roman"/>
                <a:ea typeface="Times New Roman"/>
                <a:cs typeface="Times New Roman"/>
                <a:sym typeface="Times New Roman"/>
              </a:rPr>
              <a:t>Linear velocity: v = (r/2) × (ωᵣ + ωₗ)</a:t>
            </a:r>
            <a:endParaRPr b="1" sz="15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1500">
                <a:latin typeface="Times New Roman"/>
                <a:ea typeface="Times New Roman"/>
                <a:cs typeface="Times New Roman"/>
                <a:sym typeface="Times New Roman"/>
              </a:rPr>
              <a:t>Angular Velocity:</a:t>
            </a:r>
            <a:endParaRPr b="1" sz="1500">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 sz="1500">
                <a:latin typeface="Times New Roman"/>
                <a:ea typeface="Times New Roman"/>
                <a:cs typeface="Times New Roman"/>
                <a:sym typeface="Times New Roman"/>
              </a:rPr>
              <a:t>ω = (r / 2b) × (ωᵣ − ωₗ)</a:t>
            </a:r>
            <a:endParaRPr sz="1700">
              <a:latin typeface="Times New Roman"/>
              <a:ea typeface="Times New Roman"/>
              <a:cs typeface="Times New Roman"/>
              <a:sym typeface="Times New Roman"/>
            </a:endParaRPr>
          </a:p>
        </p:txBody>
      </p:sp>
      <p:sp>
        <p:nvSpPr>
          <p:cNvPr id="401" name="Google Shape;401;p53"/>
          <p:cNvSpPr txBox="1"/>
          <p:nvPr/>
        </p:nvSpPr>
        <p:spPr>
          <a:xfrm>
            <a:off x="407175" y="4028075"/>
            <a:ext cx="5310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Subject to nonholonomic constraint → cannot move sideways.</a:t>
            </a:r>
            <a:endParaRPr sz="1500">
              <a:solidFill>
                <a:srgbClr val="333333"/>
              </a:solidFill>
              <a:latin typeface="Times New Roman"/>
              <a:ea typeface="Times New Roman"/>
              <a:cs typeface="Times New Roman"/>
              <a:sym typeface="Times New Roman"/>
            </a:endParaRPr>
          </a:p>
        </p:txBody>
      </p:sp>
      <p:pic>
        <p:nvPicPr>
          <p:cNvPr id="402" name="Google Shape;402;p53"/>
          <p:cNvPicPr preferRelativeResize="0"/>
          <p:nvPr/>
        </p:nvPicPr>
        <p:blipFill>
          <a:blip r:embed="rId3">
            <a:alphaModFix/>
          </a:blip>
          <a:stretch>
            <a:fillRect/>
          </a:stretch>
        </p:blipFill>
        <p:spPr>
          <a:xfrm>
            <a:off x="5408875" y="1734450"/>
            <a:ext cx="3121424" cy="23785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338975" y="540175"/>
            <a:ext cx="7708800" cy="59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Ackerman Steering</a:t>
            </a:r>
            <a:endParaRPr b="1" sz="3000">
              <a:latin typeface="Times New Roman"/>
              <a:ea typeface="Times New Roman"/>
              <a:cs typeface="Times New Roman"/>
              <a:sym typeface="Times New Roman"/>
            </a:endParaRPr>
          </a:p>
        </p:txBody>
      </p:sp>
      <p:pic>
        <p:nvPicPr>
          <p:cNvPr id="408" name="Google Shape;408;p54"/>
          <p:cNvPicPr preferRelativeResize="0"/>
          <p:nvPr/>
        </p:nvPicPr>
        <p:blipFill>
          <a:blip r:embed="rId3">
            <a:alphaModFix/>
          </a:blip>
          <a:stretch>
            <a:fillRect/>
          </a:stretch>
        </p:blipFill>
        <p:spPr>
          <a:xfrm>
            <a:off x="5355350" y="1329675"/>
            <a:ext cx="3054800" cy="2285226"/>
          </a:xfrm>
          <a:prstGeom prst="rect">
            <a:avLst/>
          </a:prstGeom>
          <a:noFill/>
          <a:ln>
            <a:noFill/>
          </a:ln>
        </p:spPr>
      </p:pic>
      <p:sp>
        <p:nvSpPr>
          <p:cNvPr id="409" name="Google Shape;409;p54"/>
          <p:cNvSpPr txBox="1"/>
          <p:nvPr/>
        </p:nvSpPr>
        <p:spPr>
          <a:xfrm>
            <a:off x="5538788" y="3689525"/>
            <a:ext cx="283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Times New Roman"/>
                <a:ea typeface="Times New Roman"/>
                <a:cs typeface="Times New Roman"/>
                <a:sym typeface="Times New Roman"/>
              </a:rPr>
              <a:t>https://www.researchgate.net/publication/365457573/figure/fig2/AS:11431281390174346@1745246558687/Kinematic-model-of-four-wheel-Ackermann-steering-structure-robot.tif</a:t>
            </a:r>
            <a:endParaRPr sz="600">
              <a:solidFill>
                <a:srgbClr val="333333"/>
              </a:solidFill>
              <a:latin typeface="Times New Roman"/>
              <a:ea typeface="Times New Roman"/>
              <a:cs typeface="Times New Roman"/>
              <a:sym typeface="Times New Roman"/>
            </a:endParaRPr>
          </a:p>
        </p:txBody>
      </p:sp>
      <p:sp>
        <p:nvSpPr>
          <p:cNvPr id="410" name="Google Shape;410;p54"/>
          <p:cNvSpPr txBox="1"/>
          <p:nvPr/>
        </p:nvSpPr>
        <p:spPr>
          <a:xfrm>
            <a:off x="407175" y="1274125"/>
            <a:ext cx="45690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1200"/>
              </a:spcBef>
              <a:spcAft>
                <a:spcPts val="0"/>
              </a:spcAft>
              <a:buSzPts val="1700"/>
              <a:buFont typeface="Times New Roman"/>
              <a:buChar char="●"/>
            </a:pPr>
            <a:r>
              <a:rPr lang="en" sz="1700">
                <a:latin typeface="Times New Roman"/>
                <a:ea typeface="Times New Roman"/>
                <a:cs typeface="Times New Roman"/>
                <a:sym typeface="Times New Roman"/>
              </a:rPr>
              <a:t>This steering guarantees that the Instantaneous Center of Rotation (ICR) is the center of rotation for all wheels.</a:t>
            </a:r>
            <a:br>
              <a:rPr lang="en" sz="1700">
                <a:latin typeface="Times New Roman"/>
                <a:ea typeface="Times New Roman"/>
                <a:cs typeface="Times New Roman"/>
                <a:sym typeface="Times New Roman"/>
              </a:rPr>
            </a:b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aligns wheel trajectories to prevent tire skidding during turns.</a:t>
            </a:r>
            <a:br>
              <a:rPr lang="en" sz="1700">
                <a:latin typeface="Times New Roman"/>
                <a:ea typeface="Times New Roman"/>
                <a:cs typeface="Times New Roman"/>
                <a:sym typeface="Times New Roman"/>
              </a:rPr>
            </a:b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The inner wheel must turn more than the outer wheel.</a:t>
            </a:r>
            <a:endParaRPr sz="17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338975" y="540175"/>
            <a:ext cx="7708800" cy="59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Ackerman Steering</a:t>
            </a:r>
            <a:endParaRPr b="1" sz="3000">
              <a:latin typeface="Times New Roman"/>
              <a:ea typeface="Times New Roman"/>
              <a:cs typeface="Times New Roman"/>
              <a:sym typeface="Times New Roman"/>
            </a:endParaRPr>
          </a:p>
        </p:txBody>
      </p:sp>
      <p:pic>
        <p:nvPicPr>
          <p:cNvPr id="416" name="Google Shape;416;p55"/>
          <p:cNvPicPr preferRelativeResize="0"/>
          <p:nvPr/>
        </p:nvPicPr>
        <p:blipFill>
          <a:blip r:embed="rId3">
            <a:alphaModFix/>
          </a:blip>
          <a:stretch>
            <a:fillRect/>
          </a:stretch>
        </p:blipFill>
        <p:spPr>
          <a:xfrm>
            <a:off x="4652599" y="1904700"/>
            <a:ext cx="4338998" cy="2137249"/>
          </a:xfrm>
          <a:prstGeom prst="rect">
            <a:avLst/>
          </a:prstGeom>
          <a:noFill/>
          <a:ln>
            <a:noFill/>
          </a:ln>
        </p:spPr>
      </p:pic>
      <p:sp>
        <p:nvSpPr>
          <p:cNvPr id="417" name="Google Shape;417;p55"/>
          <p:cNvSpPr txBox="1"/>
          <p:nvPr/>
        </p:nvSpPr>
        <p:spPr>
          <a:xfrm>
            <a:off x="297271" y="1274125"/>
            <a:ext cx="4712400" cy="32169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700">
                <a:latin typeface="Times New Roman"/>
                <a:ea typeface="Times New Roman"/>
                <a:cs typeface="Times New Roman"/>
                <a:sym typeface="Times New Roman"/>
              </a:rPr>
              <a:t>Elements in Diagram:</a:t>
            </a:r>
            <a:endParaRPr b="1" sz="1700">
              <a:latin typeface="Times New Roman"/>
              <a:ea typeface="Times New Roman"/>
              <a:cs typeface="Times New Roman"/>
              <a:sym typeface="Times New Roman"/>
            </a:endParaRPr>
          </a:p>
          <a:p>
            <a:pPr indent="-336550" lvl="0" marL="457200" rtl="0" algn="l">
              <a:spcBef>
                <a:spcPts val="1200"/>
              </a:spcBef>
              <a:spcAft>
                <a:spcPts val="0"/>
              </a:spcAft>
              <a:buSzPts val="1700"/>
              <a:buFont typeface="Times New Roman"/>
              <a:buChar char="●"/>
            </a:pPr>
            <a:r>
              <a:rPr lang="en" sz="1700">
                <a:latin typeface="Times New Roman"/>
                <a:ea typeface="Times New Roman"/>
                <a:cs typeface="Times New Roman"/>
                <a:sym typeface="Times New Roman"/>
              </a:rPr>
              <a:t>δᵢ (Inner Wheel Angle): Steering angle of the inner wheel, always larger.</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δₒ (Outer Wheel Angle): Steering angle of the outer wheel, smaller.</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L (Wheelbase): Distance between front and rear axles.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W (Track Width): Distance between left and right wheels.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R (Turning Radius): Radius of the vehicle’s curved path, measured to the ICR.</a:t>
            </a:r>
            <a:endParaRPr sz="17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txBox="1"/>
          <p:nvPr>
            <p:ph type="title"/>
          </p:nvPr>
        </p:nvSpPr>
        <p:spPr>
          <a:xfrm>
            <a:off x="338975" y="540175"/>
            <a:ext cx="7708800" cy="5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Ackerman Steering</a:t>
            </a:r>
            <a:endParaRPr b="1" sz="3000">
              <a:latin typeface="Times New Roman"/>
              <a:ea typeface="Times New Roman"/>
              <a:cs typeface="Times New Roman"/>
              <a:sym typeface="Times New Roman"/>
            </a:endParaRPr>
          </a:p>
        </p:txBody>
      </p:sp>
      <p:sp>
        <p:nvSpPr>
          <p:cNvPr id="423" name="Google Shape;423;p56"/>
          <p:cNvSpPr txBox="1"/>
          <p:nvPr>
            <p:ph idx="4294967295" type="body"/>
          </p:nvPr>
        </p:nvSpPr>
        <p:spPr>
          <a:xfrm>
            <a:off x="338975" y="1098775"/>
            <a:ext cx="8273400" cy="35070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Inner and outer wheels must steer at different </a:t>
            </a:r>
            <a:r>
              <a:rPr lang="en" sz="1700">
                <a:solidFill>
                  <a:srgbClr val="000000"/>
                </a:solidFill>
                <a:latin typeface="Times New Roman"/>
                <a:ea typeface="Times New Roman"/>
                <a:cs typeface="Times New Roman"/>
                <a:sym typeface="Times New Roman"/>
              </a:rPr>
              <a:t>angles:</a:t>
            </a:r>
            <a:br>
              <a:rPr lang="en" sz="1700">
                <a:solidFill>
                  <a:srgbClr val="000000"/>
                </a:solidFill>
                <a:latin typeface="Times New Roman"/>
                <a:ea typeface="Times New Roman"/>
                <a:cs typeface="Times New Roman"/>
                <a:sym typeface="Times New Roman"/>
              </a:rPr>
            </a:br>
            <a:r>
              <a:rPr lang="en" sz="1700">
                <a:solidFill>
                  <a:srgbClr val="000000"/>
                </a:solidFill>
                <a:latin typeface="Times New Roman"/>
                <a:ea typeface="Times New Roman"/>
                <a:cs typeface="Times New Roman"/>
                <a:sym typeface="Times New Roman"/>
              </a:rPr>
              <a:t>δᵢ (inner) &gt; δₒ (outer)</a:t>
            </a:r>
            <a:br>
              <a:rPr lang="en" sz="1700">
                <a:solidFill>
                  <a:srgbClr val="000000"/>
                </a:solidFill>
                <a:latin typeface="Times New Roman"/>
                <a:ea typeface="Times New Roman"/>
                <a:cs typeface="Times New Roman"/>
                <a:sym typeface="Times New Roman"/>
              </a:rPr>
            </a:br>
            <a:br>
              <a:rPr lang="en" sz="1700">
                <a:solidFill>
                  <a:srgbClr val="000000"/>
                </a:solidFill>
                <a:latin typeface="Times New Roman"/>
                <a:ea typeface="Times New Roman"/>
                <a:cs typeface="Times New Roman"/>
                <a:sym typeface="Times New Roman"/>
              </a:rPr>
            </a:br>
            <a:r>
              <a:rPr lang="en" sz="1700">
                <a:solidFill>
                  <a:srgbClr val="000000"/>
                </a:solidFill>
                <a:latin typeface="Times New Roman"/>
                <a:ea typeface="Times New Roman"/>
                <a:cs typeface="Times New Roman"/>
                <a:sym typeface="Times New Roman"/>
              </a:rPr>
              <a:t>From the geometry of similar </a:t>
            </a:r>
            <a:r>
              <a:rPr lang="en" sz="1700">
                <a:solidFill>
                  <a:srgbClr val="000000"/>
                </a:solidFill>
                <a:latin typeface="Times New Roman"/>
                <a:ea typeface="Times New Roman"/>
                <a:cs typeface="Times New Roman"/>
                <a:sym typeface="Times New Roman"/>
              </a:rPr>
              <a:t>triangles:</a:t>
            </a:r>
            <a:br>
              <a:rPr lang="en" sz="1700">
                <a:solidFill>
                  <a:srgbClr val="000000"/>
                </a:solidFill>
                <a:latin typeface="Times New Roman"/>
                <a:ea typeface="Times New Roman"/>
                <a:cs typeface="Times New Roman"/>
                <a:sym typeface="Times New Roman"/>
              </a:rPr>
            </a:br>
            <a:r>
              <a:rPr lang="en" sz="17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cot(δᵢ) = (R − W/2) / L</a:t>
            </a:r>
            <a:br>
              <a:rPr lang="en" sz="1700">
                <a:solidFill>
                  <a:srgbClr val="000000"/>
                </a:solidFill>
                <a:latin typeface="Times New Roman"/>
                <a:ea typeface="Times New Roman"/>
                <a:cs typeface="Times New Roman"/>
                <a:sym typeface="Times New Roman"/>
              </a:rPr>
            </a:br>
            <a:r>
              <a:rPr lang="en" sz="1700">
                <a:solidFill>
                  <a:srgbClr val="000000"/>
                </a:solidFill>
                <a:latin typeface="Times New Roman"/>
                <a:ea typeface="Times New Roman"/>
                <a:cs typeface="Times New Roman"/>
                <a:sym typeface="Times New Roman"/>
              </a:rPr>
              <a:t>                   </a:t>
            </a:r>
            <a:br>
              <a:rPr lang="en" sz="1700">
                <a:solidFill>
                  <a:srgbClr val="000000"/>
                </a:solidFill>
                <a:latin typeface="Times New Roman"/>
                <a:ea typeface="Times New Roman"/>
                <a:cs typeface="Times New Roman"/>
                <a:sym typeface="Times New Roman"/>
              </a:rPr>
            </a:br>
            <a:r>
              <a:rPr lang="en" sz="1700">
                <a:solidFill>
                  <a:srgbClr val="000000"/>
                </a:solidFill>
                <a:latin typeface="Times New Roman"/>
                <a:ea typeface="Times New Roman"/>
                <a:cs typeface="Times New Roman"/>
                <a:sym typeface="Times New Roman"/>
              </a:rPr>
              <a:t>                   cot(δₒ) = (R + W/2) / L </a:t>
            </a:r>
            <a:br>
              <a:rPr lang="en" sz="1700">
                <a:solidFill>
                  <a:srgbClr val="000000"/>
                </a:solidFill>
                <a:latin typeface="Times New Roman"/>
                <a:ea typeface="Times New Roman"/>
                <a:cs typeface="Times New Roman"/>
                <a:sym typeface="Times New Roman"/>
              </a:rPr>
            </a:br>
            <a:br>
              <a:rPr lang="en" sz="1700">
                <a:solidFill>
                  <a:srgbClr val="000000"/>
                </a:solidFill>
                <a:latin typeface="Times New Roman"/>
                <a:ea typeface="Times New Roman"/>
                <a:cs typeface="Times New Roman"/>
                <a:sym typeface="Times New Roman"/>
              </a:rPr>
            </a:br>
            <a:r>
              <a:rPr lang="en" sz="1700">
                <a:solidFill>
                  <a:srgbClr val="000000"/>
                </a:solidFill>
                <a:latin typeface="Times New Roman"/>
                <a:ea typeface="Times New Roman"/>
                <a:cs typeface="Times New Roman"/>
                <a:sym typeface="Times New Roman"/>
              </a:rPr>
              <a:t>                   </a:t>
            </a:r>
            <a:r>
              <a:rPr b="1" lang="en" sz="1700">
                <a:solidFill>
                  <a:srgbClr val="000000"/>
                </a:solidFill>
                <a:latin typeface="Times New Roman"/>
                <a:ea typeface="Times New Roman"/>
                <a:cs typeface="Times New Roman"/>
                <a:sym typeface="Times New Roman"/>
              </a:rPr>
              <a:t>cot(δᵢ) − cot(δₒ) = W / L</a:t>
            </a:r>
            <a:endParaRPr sz="1700">
              <a:solidFill>
                <a:srgbClr val="000000"/>
              </a:solidFill>
              <a:latin typeface="Times New Roman"/>
              <a:ea typeface="Times New Roman"/>
              <a:cs typeface="Times New Roman"/>
              <a:sym typeface="Times New Roman"/>
            </a:endParaRPr>
          </a:p>
        </p:txBody>
      </p:sp>
      <p:pic>
        <p:nvPicPr>
          <p:cNvPr id="424" name="Google Shape;424;p56"/>
          <p:cNvPicPr preferRelativeResize="0"/>
          <p:nvPr/>
        </p:nvPicPr>
        <p:blipFill>
          <a:blip r:embed="rId3">
            <a:alphaModFix/>
          </a:blip>
          <a:stretch>
            <a:fillRect/>
          </a:stretch>
        </p:blipFill>
        <p:spPr>
          <a:xfrm>
            <a:off x="5318400" y="1604588"/>
            <a:ext cx="3054800" cy="2285226"/>
          </a:xfrm>
          <a:prstGeom prst="rect">
            <a:avLst/>
          </a:prstGeom>
          <a:noFill/>
          <a:ln>
            <a:noFill/>
          </a:ln>
        </p:spPr>
      </p:pic>
      <p:sp>
        <p:nvSpPr>
          <p:cNvPr id="425" name="Google Shape;425;p56"/>
          <p:cNvSpPr txBox="1"/>
          <p:nvPr/>
        </p:nvSpPr>
        <p:spPr>
          <a:xfrm>
            <a:off x="5475088" y="3917525"/>
            <a:ext cx="283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Times New Roman"/>
                <a:ea typeface="Times New Roman"/>
                <a:cs typeface="Times New Roman"/>
                <a:sym typeface="Times New Roman"/>
              </a:rPr>
              <a:t>https://www.researchgate.net/publication/365457573/figure/fig2/AS:11431281390174346@1745246558687/Kinematic-model-of-four-wheel-Ackermann-steering-structure-robot.tif</a:t>
            </a:r>
            <a:endParaRPr sz="600">
              <a:solidFill>
                <a:srgbClr val="333333"/>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338975" y="540175"/>
            <a:ext cx="7708800" cy="5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Ackerman Steering</a:t>
            </a:r>
            <a:endParaRPr b="1" sz="3000">
              <a:latin typeface="Times New Roman"/>
              <a:ea typeface="Times New Roman"/>
              <a:cs typeface="Times New Roman"/>
              <a:sym typeface="Times New Roman"/>
            </a:endParaRPr>
          </a:p>
        </p:txBody>
      </p:sp>
      <p:sp>
        <p:nvSpPr>
          <p:cNvPr id="431" name="Google Shape;431;p57"/>
          <p:cNvSpPr txBox="1"/>
          <p:nvPr/>
        </p:nvSpPr>
        <p:spPr>
          <a:xfrm>
            <a:off x="451013" y="4137275"/>
            <a:ext cx="283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Times New Roman"/>
                <a:ea typeface="Times New Roman"/>
                <a:cs typeface="Times New Roman"/>
                <a:sym typeface="Times New Roman"/>
              </a:rPr>
              <a:t>https://www.youtube.com/watch?v=YVisLuiU-Oo</a:t>
            </a:r>
            <a:endParaRPr sz="600">
              <a:solidFill>
                <a:srgbClr val="333333"/>
              </a:solidFill>
              <a:latin typeface="Times New Roman"/>
              <a:ea typeface="Times New Roman"/>
              <a:cs typeface="Times New Roman"/>
              <a:sym typeface="Times New Roman"/>
            </a:endParaRPr>
          </a:p>
        </p:txBody>
      </p:sp>
      <p:pic>
        <p:nvPicPr>
          <p:cNvPr descr="Here's the video about the Ackermann Steering Geometry and a short E55 project update." id="432" name="Google Shape;432;p57" title="Ackerman Steering Geometry and Anti Ackerman">
            <a:hlinkClick r:id="rId3"/>
          </p:cNvPr>
          <p:cNvPicPr preferRelativeResize="0"/>
          <p:nvPr/>
        </p:nvPicPr>
        <p:blipFill>
          <a:blip r:embed="rId4">
            <a:alphaModFix/>
          </a:blip>
          <a:stretch>
            <a:fillRect/>
          </a:stretch>
        </p:blipFill>
        <p:spPr>
          <a:xfrm>
            <a:off x="2125875" y="1367975"/>
            <a:ext cx="4586150" cy="257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132" name="Google Shape;132;p22"/>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900">
                <a:solidFill>
                  <a:schemeClr val="accent2"/>
                </a:solidFill>
                <a:latin typeface="Montserrat ExtraBold"/>
                <a:ea typeface="Montserrat ExtraBold"/>
                <a:cs typeface="Montserrat ExtraBold"/>
                <a:sym typeface="Montserrat ExtraBold"/>
              </a:rPr>
              <a:t>P A R T   0 1</a:t>
            </a:r>
            <a:endParaRPr sz="900">
              <a:solidFill>
                <a:schemeClr val="accent2"/>
              </a:solidFill>
              <a:latin typeface="Montserrat ExtraBold"/>
              <a:ea typeface="Montserrat ExtraBold"/>
              <a:cs typeface="Montserrat ExtraBold"/>
              <a:sym typeface="Montserrat ExtraBold"/>
            </a:endParaRPr>
          </a:p>
        </p:txBody>
      </p:sp>
      <p:cxnSp>
        <p:nvCxnSpPr>
          <p:cNvPr id="133" name="Google Shape;133;p22"/>
          <p:cNvCxnSpPr/>
          <p:nvPr/>
        </p:nvCxnSpPr>
        <p:spPr>
          <a:xfrm>
            <a:off x="4231926" y="1084298"/>
            <a:ext cx="692400" cy="0"/>
          </a:xfrm>
          <a:prstGeom prst="straightConnector1">
            <a:avLst/>
          </a:prstGeom>
          <a:noFill/>
          <a:ln cap="flat" cmpd="sng" w="9525">
            <a:solidFill>
              <a:srgbClr val="57068C"/>
            </a:solidFill>
            <a:prstDash val="solid"/>
            <a:round/>
            <a:headEnd len="med" w="med" type="none"/>
            <a:tailEnd len="med" w="med" type="none"/>
          </a:ln>
        </p:spPr>
      </p:cxnSp>
      <p:pic>
        <p:nvPicPr>
          <p:cNvPr id="134" name="Google Shape;134;p22" title="Screenshot 2025-09-09 at 7.05.05 PM.png"/>
          <p:cNvPicPr preferRelativeResize="0"/>
          <p:nvPr/>
        </p:nvPicPr>
        <p:blipFill>
          <a:blip r:embed="rId3">
            <a:alphaModFix/>
          </a:blip>
          <a:stretch>
            <a:fillRect/>
          </a:stretch>
        </p:blipFill>
        <p:spPr>
          <a:xfrm>
            <a:off x="896100" y="574225"/>
            <a:ext cx="6974600" cy="39950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type="title"/>
          </p:nvPr>
        </p:nvSpPr>
        <p:spPr>
          <a:xfrm>
            <a:off x="338975" y="540175"/>
            <a:ext cx="7708800" cy="6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Mecanum &amp; Omni-Wheel Robots</a:t>
            </a:r>
            <a:endParaRPr b="1" sz="3000">
              <a:latin typeface="Times New Roman"/>
              <a:ea typeface="Times New Roman"/>
              <a:cs typeface="Times New Roman"/>
              <a:sym typeface="Times New Roman"/>
            </a:endParaRPr>
          </a:p>
        </p:txBody>
      </p:sp>
      <p:sp>
        <p:nvSpPr>
          <p:cNvPr id="438" name="Google Shape;438;p58"/>
          <p:cNvSpPr txBox="1"/>
          <p:nvPr/>
        </p:nvSpPr>
        <p:spPr>
          <a:xfrm>
            <a:off x="88300" y="1831275"/>
            <a:ext cx="63285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SzPts val="1800"/>
              <a:buFont typeface="Times New Roman"/>
              <a:buChar char="●"/>
            </a:pPr>
            <a:r>
              <a:rPr lang="en" sz="1800">
                <a:latin typeface="Times New Roman"/>
                <a:ea typeface="Times New Roman"/>
                <a:cs typeface="Times New Roman"/>
                <a:sym typeface="Times New Roman"/>
              </a:rPr>
              <a:t>Can move in any direction and rotate.</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Minimalist holonomic design (3 Drive Motors)</a:t>
            </a:r>
            <a:endParaRPr b="1"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Over actuated (4 Drive Motors)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Highly Over Actuated (4 Drive Motor and 4 Steering)</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pic>
        <p:nvPicPr>
          <p:cNvPr id="439" name="Google Shape;439;p58"/>
          <p:cNvPicPr preferRelativeResize="0"/>
          <p:nvPr/>
        </p:nvPicPr>
        <p:blipFill>
          <a:blip r:embed="rId3">
            <a:alphaModFix/>
          </a:blip>
          <a:stretch>
            <a:fillRect/>
          </a:stretch>
        </p:blipFill>
        <p:spPr>
          <a:xfrm>
            <a:off x="6203550" y="1263759"/>
            <a:ext cx="2319800" cy="280951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9"/>
          <p:cNvSpPr txBox="1"/>
          <p:nvPr>
            <p:ph type="title"/>
          </p:nvPr>
        </p:nvSpPr>
        <p:spPr>
          <a:xfrm>
            <a:off x="338975" y="540175"/>
            <a:ext cx="7708800" cy="6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Mecanum &amp; Omni-Wheel Robots</a:t>
            </a:r>
            <a:endParaRPr b="1" sz="3000">
              <a:latin typeface="Times New Roman"/>
              <a:ea typeface="Times New Roman"/>
              <a:cs typeface="Times New Roman"/>
              <a:sym typeface="Times New Roman"/>
            </a:endParaRPr>
          </a:p>
        </p:txBody>
      </p:sp>
      <p:pic>
        <p:nvPicPr>
          <p:cNvPr id="445" name="Google Shape;445;p59"/>
          <p:cNvPicPr preferRelativeResize="0"/>
          <p:nvPr/>
        </p:nvPicPr>
        <p:blipFill>
          <a:blip r:embed="rId3">
            <a:alphaModFix/>
          </a:blip>
          <a:stretch>
            <a:fillRect/>
          </a:stretch>
        </p:blipFill>
        <p:spPr>
          <a:xfrm>
            <a:off x="4638400" y="3241338"/>
            <a:ext cx="1626700" cy="1626700"/>
          </a:xfrm>
          <a:prstGeom prst="rect">
            <a:avLst/>
          </a:prstGeom>
          <a:noFill/>
          <a:ln>
            <a:noFill/>
          </a:ln>
        </p:spPr>
      </p:pic>
      <p:pic>
        <p:nvPicPr>
          <p:cNvPr id="446" name="Google Shape;446;p59"/>
          <p:cNvPicPr preferRelativeResize="0"/>
          <p:nvPr/>
        </p:nvPicPr>
        <p:blipFill>
          <a:blip r:embed="rId4">
            <a:alphaModFix/>
          </a:blip>
          <a:stretch>
            <a:fillRect/>
          </a:stretch>
        </p:blipFill>
        <p:spPr>
          <a:xfrm>
            <a:off x="5864379" y="1464300"/>
            <a:ext cx="3279625" cy="3415350"/>
          </a:xfrm>
          <a:prstGeom prst="rect">
            <a:avLst/>
          </a:prstGeom>
          <a:noFill/>
          <a:ln>
            <a:noFill/>
          </a:ln>
        </p:spPr>
      </p:pic>
      <p:sp>
        <p:nvSpPr>
          <p:cNvPr id="447" name="Google Shape;447;p59"/>
          <p:cNvSpPr txBox="1"/>
          <p:nvPr/>
        </p:nvSpPr>
        <p:spPr>
          <a:xfrm>
            <a:off x="88300" y="1831275"/>
            <a:ext cx="63285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SzPts val="1800"/>
              <a:buFont typeface="Times New Roman"/>
              <a:buChar char="●"/>
            </a:pPr>
            <a:r>
              <a:rPr lang="en" sz="1800">
                <a:latin typeface="Times New Roman"/>
                <a:ea typeface="Times New Roman"/>
                <a:cs typeface="Times New Roman"/>
                <a:sym typeface="Times New Roman"/>
              </a:rPr>
              <a:t>Can move in any direction and rotate.</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Minimalist holonomic design (3 Drive Motors)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Over actuated (4 Drive Motors)</a:t>
            </a:r>
            <a:endParaRPr b="1"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Highly Over Actuated (4 Drive Motor and 4 Steering)</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0"/>
          <p:cNvSpPr txBox="1"/>
          <p:nvPr>
            <p:ph type="title"/>
          </p:nvPr>
        </p:nvSpPr>
        <p:spPr>
          <a:xfrm>
            <a:off x="338975" y="540175"/>
            <a:ext cx="7708800" cy="6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Mecanum &amp; Omni-Wheel Robots</a:t>
            </a:r>
            <a:endParaRPr b="1" sz="3000">
              <a:latin typeface="Times New Roman"/>
              <a:ea typeface="Times New Roman"/>
              <a:cs typeface="Times New Roman"/>
              <a:sym typeface="Times New Roman"/>
            </a:endParaRPr>
          </a:p>
        </p:txBody>
      </p:sp>
      <p:sp>
        <p:nvSpPr>
          <p:cNvPr id="453" name="Google Shape;453;p60"/>
          <p:cNvSpPr txBox="1"/>
          <p:nvPr/>
        </p:nvSpPr>
        <p:spPr>
          <a:xfrm>
            <a:off x="5510350" y="3814025"/>
            <a:ext cx="240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Times New Roman"/>
                <a:ea typeface="Times New Roman"/>
                <a:cs typeface="Times New Roman"/>
                <a:sym typeface="Times New Roman"/>
              </a:rPr>
              <a:t>https://www.roboteq.com/images/article-images/frontpage/wheel-rotations.jpg</a:t>
            </a:r>
            <a:endParaRPr sz="600">
              <a:solidFill>
                <a:srgbClr val="333333"/>
              </a:solidFill>
              <a:latin typeface="Times New Roman"/>
              <a:ea typeface="Times New Roman"/>
              <a:cs typeface="Times New Roman"/>
              <a:sym typeface="Times New Roman"/>
            </a:endParaRPr>
          </a:p>
        </p:txBody>
      </p:sp>
      <p:sp>
        <p:nvSpPr>
          <p:cNvPr id="454" name="Google Shape;454;p60"/>
          <p:cNvSpPr txBox="1"/>
          <p:nvPr/>
        </p:nvSpPr>
        <p:spPr>
          <a:xfrm>
            <a:off x="187700" y="1313750"/>
            <a:ext cx="8100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SzPts val="1600"/>
              <a:buFont typeface="Times New Roman"/>
              <a:buChar char="●"/>
            </a:pPr>
            <a:r>
              <a:rPr lang="en" sz="1600">
                <a:latin typeface="Times New Roman"/>
                <a:ea typeface="Times New Roman"/>
                <a:cs typeface="Times New Roman"/>
                <a:sym typeface="Times New Roman"/>
              </a:rPr>
              <a:t>Mecanum wheels have rollers mounted at a 45° angle, allowing forces to be decomposed into both longitudinal and lateral components. </a:t>
            </a:r>
            <a:endParaRPr sz="2200">
              <a:solidFill>
                <a:srgbClr val="333333"/>
              </a:solidFill>
              <a:latin typeface="Montserrat"/>
              <a:ea typeface="Montserrat"/>
              <a:cs typeface="Montserrat"/>
              <a:sym typeface="Montserrat"/>
            </a:endParaRPr>
          </a:p>
        </p:txBody>
      </p:sp>
      <p:pic>
        <p:nvPicPr>
          <p:cNvPr id="455" name="Google Shape;455;p60"/>
          <p:cNvPicPr preferRelativeResize="0"/>
          <p:nvPr/>
        </p:nvPicPr>
        <p:blipFill>
          <a:blip r:embed="rId3">
            <a:alphaModFix/>
          </a:blip>
          <a:stretch>
            <a:fillRect/>
          </a:stretch>
        </p:blipFill>
        <p:spPr>
          <a:xfrm>
            <a:off x="1138114" y="2187225"/>
            <a:ext cx="4172585" cy="208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1"/>
          <p:cNvSpPr txBox="1"/>
          <p:nvPr>
            <p:ph type="title"/>
          </p:nvPr>
        </p:nvSpPr>
        <p:spPr>
          <a:xfrm>
            <a:off x="338975" y="540175"/>
            <a:ext cx="7708800" cy="6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Mecanum &amp; Omni-Wheel Robots</a:t>
            </a:r>
            <a:endParaRPr b="1" sz="3000">
              <a:latin typeface="Times New Roman"/>
              <a:ea typeface="Times New Roman"/>
              <a:cs typeface="Times New Roman"/>
              <a:sym typeface="Times New Roman"/>
            </a:endParaRPr>
          </a:p>
        </p:txBody>
      </p:sp>
      <p:sp>
        <p:nvSpPr>
          <p:cNvPr id="461" name="Google Shape;461;p61"/>
          <p:cNvSpPr txBox="1"/>
          <p:nvPr/>
        </p:nvSpPr>
        <p:spPr>
          <a:xfrm>
            <a:off x="5510350" y="3814025"/>
            <a:ext cx="240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Times New Roman"/>
                <a:ea typeface="Times New Roman"/>
                <a:cs typeface="Times New Roman"/>
                <a:sym typeface="Times New Roman"/>
              </a:rPr>
              <a:t>https://www.roboteq.com/images/article-images/frontpage/wheel-rotations.jpg</a:t>
            </a:r>
            <a:endParaRPr sz="600">
              <a:solidFill>
                <a:srgbClr val="333333"/>
              </a:solidFill>
              <a:latin typeface="Times New Roman"/>
              <a:ea typeface="Times New Roman"/>
              <a:cs typeface="Times New Roman"/>
              <a:sym typeface="Times New Roman"/>
            </a:endParaRPr>
          </a:p>
        </p:txBody>
      </p:sp>
      <p:sp>
        <p:nvSpPr>
          <p:cNvPr id="462" name="Google Shape;462;p61"/>
          <p:cNvSpPr txBox="1"/>
          <p:nvPr/>
        </p:nvSpPr>
        <p:spPr>
          <a:xfrm>
            <a:off x="187700" y="1313750"/>
            <a:ext cx="81009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SzPts val="1800"/>
              <a:buFont typeface="Times New Roman"/>
              <a:buChar char="●"/>
            </a:pPr>
            <a:r>
              <a:rPr lang="en" sz="1800">
                <a:latin typeface="Times New Roman"/>
                <a:ea typeface="Times New Roman"/>
                <a:cs typeface="Times New Roman"/>
                <a:sym typeface="Times New Roman"/>
              </a:rPr>
              <a:t>By controlling the direction and speed of each wheel independently, the robot can generate motion in any direction without changing its orientation.</a:t>
            </a:r>
            <a:endParaRPr sz="1800">
              <a:latin typeface="Times New Roman"/>
              <a:ea typeface="Times New Roman"/>
              <a:cs typeface="Times New Roman"/>
              <a:sym typeface="Times New Roman"/>
            </a:endParaRPr>
          </a:p>
        </p:txBody>
      </p:sp>
      <p:pic>
        <p:nvPicPr>
          <p:cNvPr id="463" name="Google Shape;463;p61"/>
          <p:cNvPicPr preferRelativeResize="0"/>
          <p:nvPr/>
        </p:nvPicPr>
        <p:blipFill>
          <a:blip r:embed="rId3">
            <a:alphaModFix/>
          </a:blip>
          <a:stretch>
            <a:fillRect/>
          </a:stretch>
        </p:blipFill>
        <p:spPr>
          <a:xfrm>
            <a:off x="1138114" y="2187225"/>
            <a:ext cx="4172585" cy="2088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2"/>
          <p:cNvSpPr txBox="1"/>
          <p:nvPr>
            <p:ph type="title"/>
          </p:nvPr>
        </p:nvSpPr>
        <p:spPr>
          <a:xfrm>
            <a:off x="338975" y="540175"/>
            <a:ext cx="7708800" cy="6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Mecanum &amp; Omni-Wheel Robots</a:t>
            </a:r>
            <a:endParaRPr b="1" sz="3000">
              <a:latin typeface="Times New Roman"/>
              <a:ea typeface="Times New Roman"/>
              <a:cs typeface="Times New Roman"/>
              <a:sym typeface="Times New Roman"/>
            </a:endParaRPr>
          </a:p>
        </p:txBody>
      </p:sp>
      <p:sp>
        <p:nvSpPr>
          <p:cNvPr id="469" name="Google Shape;469;p62"/>
          <p:cNvSpPr txBox="1"/>
          <p:nvPr/>
        </p:nvSpPr>
        <p:spPr>
          <a:xfrm>
            <a:off x="187700" y="1313750"/>
            <a:ext cx="49878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SzPts val="1600"/>
              <a:buFont typeface="Times New Roman"/>
              <a:buChar char="●"/>
            </a:pPr>
            <a:r>
              <a:rPr lang="en" sz="1600">
                <a:latin typeface="Times New Roman"/>
                <a:ea typeface="Times New Roman"/>
                <a:cs typeface="Times New Roman"/>
                <a:sym typeface="Times New Roman"/>
              </a:rPr>
              <a:t>Full 3-DOF mobility in the plane (x, y, θ).</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Supports forward/backward, sideways, diagonal, and pure rotation.</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Enables smooth trajectory following for complex paths.</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Eliminates the need for reorientation before lateral motion.</a:t>
            </a:r>
            <a:endParaRPr sz="1600">
              <a:latin typeface="Times New Roman"/>
              <a:ea typeface="Times New Roman"/>
              <a:cs typeface="Times New Roman"/>
              <a:sym typeface="Times New Roman"/>
            </a:endParaRPr>
          </a:p>
        </p:txBody>
      </p:sp>
      <p:pic>
        <p:nvPicPr>
          <p:cNvPr descr="You can order custom parts from PCB way here. https://pcbway.com/g/4fU4Ha&#10;If you want to join my community of makers and Tinkers consider getting a YouTube membership 👉 https://www.youtube.com/@JeremyFieldingSr/join&#10;&#10;If you want to chip in a few bucks to support these projects and teaching videos, please visit my Patreon page or Buy Me a Coffee. 👉 https://www.patreon.com/jeremyfieldingsr&#10; 👉 https://www.buymeacoffee.com/jeremyfielding&#10;&#10;Social media, websites, and other channel&#10;&#10;Instagram https://www.instagram.com/jeremy_fielding/?hl=en&#10;Twitter 👉https://twitter.com/jeremy_fielding&#10;TikTok 👉https://www.tiktok.com/@jeremyfieldingsr&#10;(this will update in a few days to @jeremy_fielding)&#10;LinkedIn 👉https://www.linkedin.com/in/jeremy-fielding-749b55250/&#10;My websites 👉 https://www.jeremyfielding.com&#10;👉https://www.fatherhoodengineered.com&#10;My other channel&#10;Fatherhood engineered channel&#10;👉 https://www.youtube.com/channel/UC_jX1r7deAcCJ_fTtM9x8ZA&#10;&#10;&#10;The Dr Who video you didn't watch LOL&#10;👉https://youtu.be/1AELueugOfk&#10;&#10;Notes:&#10;&#10;&#10;Technical corrections&#10;&#10;Nothing yet" id="470" name="Google Shape;470;p62" title="The Mecanum Wheel Is So Weird, It Is Genius. How It Works">
            <a:hlinkClick r:id="rId3"/>
          </p:cNvPr>
          <p:cNvPicPr preferRelativeResize="0"/>
          <p:nvPr/>
        </p:nvPicPr>
        <p:blipFill>
          <a:blip r:embed="rId4">
            <a:alphaModFix/>
          </a:blip>
          <a:stretch>
            <a:fillRect/>
          </a:stretch>
        </p:blipFill>
        <p:spPr>
          <a:xfrm>
            <a:off x="5175500" y="1467633"/>
            <a:ext cx="3567000" cy="2006443"/>
          </a:xfrm>
          <a:prstGeom prst="rect">
            <a:avLst/>
          </a:prstGeom>
          <a:noFill/>
          <a:ln>
            <a:noFill/>
          </a:ln>
        </p:spPr>
      </p:pic>
      <p:sp>
        <p:nvSpPr>
          <p:cNvPr id="471" name="Google Shape;471;p62"/>
          <p:cNvSpPr txBox="1"/>
          <p:nvPr/>
        </p:nvSpPr>
        <p:spPr>
          <a:xfrm>
            <a:off x="5175500" y="3614775"/>
            <a:ext cx="356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Montserrat"/>
                <a:ea typeface="Montserrat"/>
                <a:cs typeface="Montserrat"/>
                <a:sym typeface="Montserrat"/>
              </a:rPr>
              <a:t>https://www.youtube.com/watch?v=AlsCUzCCc-k&amp;pp=ygUp4oCcbWVjYW51bSB3aGVlbCByb2JvdCBzaWRld2F5cyBtb3Rpb27igJ0%3D</a:t>
            </a:r>
            <a:endParaRPr sz="600">
              <a:solidFill>
                <a:srgbClr val="33333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3"/>
          <p:cNvSpPr txBox="1"/>
          <p:nvPr>
            <p:ph type="title"/>
          </p:nvPr>
        </p:nvSpPr>
        <p:spPr>
          <a:xfrm>
            <a:off x="338975" y="540175"/>
            <a:ext cx="7708800" cy="6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 Omni vs Mecanum</a:t>
            </a:r>
            <a:endParaRPr b="1" sz="3000">
              <a:latin typeface="Times New Roman"/>
              <a:ea typeface="Times New Roman"/>
              <a:cs typeface="Times New Roman"/>
              <a:sym typeface="Times New Roman"/>
            </a:endParaRPr>
          </a:p>
        </p:txBody>
      </p:sp>
      <p:sp>
        <p:nvSpPr>
          <p:cNvPr id="477" name="Google Shape;477;p63"/>
          <p:cNvSpPr txBox="1"/>
          <p:nvPr/>
        </p:nvSpPr>
        <p:spPr>
          <a:xfrm>
            <a:off x="187700" y="1313750"/>
            <a:ext cx="49878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SzPts val="1600"/>
              <a:buFont typeface="Times New Roman"/>
              <a:buChar char="●"/>
            </a:pPr>
            <a:r>
              <a:rPr b="1" lang="en" sz="1600">
                <a:latin typeface="Times New Roman"/>
                <a:ea typeface="Times New Roman"/>
                <a:cs typeface="Times New Roman"/>
                <a:sym typeface="Times New Roman"/>
              </a:rPr>
              <a:t>Omniwheel:</a:t>
            </a:r>
            <a:br>
              <a:rPr b="1"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 • Rollers at 90° → lighter, lower load capacity.</a:t>
            </a:r>
            <a:br>
              <a:rPr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 • Less vibration, but more slippage.</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Mecanum:</a:t>
            </a:r>
            <a:br>
              <a:rPr b="1"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 • Rollers at 45° → handle heavier loads.</a:t>
            </a:r>
            <a:br>
              <a:rPr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 • More vibration (roller engagement).</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Both require more power than standard wheels (slip losses).</a:t>
            </a:r>
            <a:endParaRPr sz="1600">
              <a:latin typeface="Times New Roman"/>
              <a:ea typeface="Times New Roman"/>
              <a:cs typeface="Times New Roman"/>
              <a:sym typeface="Times New Roman"/>
            </a:endParaRPr>
          </a:p>
        </p:txBody>
      </p:sp>
      <p:sp>
        <p:nvSpPr>
          <p:cNvPr id="478" name="Google Shape;478;p63"/>
          <p:cNvSpPr txBox="1"/>
          <p:nvPr/>
        </p:nvSpPr>
        <p:spPr>
          <a:xfrm>
            <a:off x="5358475" y="3614775"/>
            <a:ext cx="338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Montserrat"/>
                <a:ea typeface="Montserrat"/>
                <a:cs typeface="Montserrat"/>
                <a:sym typeface="Montserrat"/>
              </a:rPr>
              <a:t>https://encrypted-tbn0.gstatic.com/images?q=tbn:ANd9GcQDJSuywNjqRGn0PviRNy8IDcaQP1XE7TcigQ&amp;s</a:t>
            </a:r>
            <a:endParaRPr sz="600">
              <a:solidFill>
                <a:srgbClr val="333333"/>
              </a:solidFill>
              <a:latin typeface="Montserrat"/>
              <a:ea typeface="Montserrat"/>
              <a:cs typeface="Montserrat"/>
              <a:sym typeface="Montserrat"/>
            </a:endParaRPr>
          </a:p>
        </p:txBody>
      </p:sp>
      <p:pic>
        <p:nvPicPr>
          <p:cNvPr id="479" name="Google Shape;479;p63"/>
          <p:cNvPicPr preferRelativeResize="0"/>
          <p:nvPr/>
        </p:nvPicPr>
        <p:blipFill>
          <a:blip r:embed="rId3">
            <a:alphaModFix/>
          </a:blip>
          <a:stretch>
            <a:fillRect/>
          </a:stretch>
        </p:blipFill>
        <p:spPr>
          <a:xfrm>
            <a:off x="5319950" y="1795475"/>
            <a:ext cx="3384000" cy="1851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4"/>
          <p:cNvSpPr txBox="1"/>
          <p:nvPr>
            <p:ph type="title"/>
          </p:nvPr>
        </p:nvSpPr>
        <p:spPr>
          <a:xfrm>
            <a:off x="338975" y="540175"/>
            <a:ext cx="7708800" cy="6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Mecanum &amp; Omni-Wheel Robots</a:t>
            </a:r>
            <a:endParaRPr b="1" sz="3000">
              <a:latin typeface="Times New Roman"/>
              <a:ea typeface="Times New Roman"/>
              <a:cs typeface="Times New Roman"/>
              <a:sym typeface="Times New Roman"/>
            </a:endParaRPr>
          </a:p>
        </p:txBody>
      </p:sp>
      <p:pic>
        <p:nvPicPr>
          <p:cNvPr id="485" name="Google Shape;485;p64"/>
          <p:cNvPicPr preferRelativeResize="0"/>
          <p:nvPr/>
        </p:nvPicPr>
        <p:blipFill rotWithShape="1">
          <a:blip r:embed="rId3">
            <a:alphaModFix/>
          </a:blip>
          <a:srcRect b="0" l="15757" r="17245" t="2581"/>
          <a:stretch/>
        </p:blipFill>
        <p:spPr>
          <a:xfrm>
            <a:off x="5544400" y="1735050"/>
            <a:ext cx="3002899" cy="3408450"/>
          </a:xfrm>
          <a:prstGeom prst="rect">
            <a:avLst/>
          </a:prstGeom>
          <a:noFill/>
          <a:ln>
            <a:noFill/>
          </a:ln>
        </p:spPr>
      </p:pic>
      <p:sp>
        <p:nvSpPr>
          <p:cNvPr id="486" name="Google Shape;486;p64"/>
          <p:cNvSpPr txBox="1"/>
          <p:nvPr/>
        </p:nvSpPr>
        <p:spPr>
          <a:xfrm>
            <a:off x="88300" y="1831275"/>
            <a:ext cx="63285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SzPts val="1800"/>
              <a:buFont typeface="Times New Roman"/>
              <a:buChar char="●"/>
            </a:pPr>
            <a:r>
              <a:rPr lang="en" sz="1800">
                <a:latin typeface="Times New Roman"/>
                <a:ea typeface="Times New Roman"/>
                <a:cs typeface="Times New Roman"/>
                <a:sym typeface="Times New Roman"/>
              </a:rPr>
              <a:t>Can move in any direction and rotate.</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Minimalist holonomic design (3 Drive Motors)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Over actuated (4 Drive Motors)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Highly Over Actuated (4 Drive Motor and 4 Steering)</a:t>
            </a:r>
            <a:br>
              <a:rPr b="1" lang="en" sz="1800">
                <a:latin typeface="Times New Roman"/>
                <a:ea typeface="Times New Roman"/>
                <a:cs typeface="Times New Roman"/>
                <a:sym typeface="Times New Roman"/>
              </a:rPr>
            </a:br>
            <a:endParaRPr b="1" sz="1800">
              <a:latin typeface="Times New Roman"/>
              <a:ea typeface="Times New Roman"/>
              <a:cs typeface="Times New Roman"/>
              <a:sym typeface="Times New Roman"/>
            </a:endParaRPr>
          </a:p>
        </p:txBody>
      </p:sp>
      <p:pic>
        <p:nvPicPr>
          <p:cNvPr id="487" name="Google Shape;487;p64"/>
          <p:cNvPicPr preferRelativeResize="0"/>
          <p:nvPr/>
        </p:nvPicPr>
        <p:blipFill rotWithShape="1">
          <a:blip r:embed="rId4">
            <a:alphaModFix/>
          </a:blip>
          <a:srcRect b="0" l="0" r="0" t="0"/>
          <a:stretch/>
        </p:blipFill>
        <p:spPr>
          <a:xfrm>
            <a:off x="6976627" y="540175"/>
            <a:ext cx="2167377" cy="13031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type="title"/>
          </p:nvPr>
        </p:nvSpPr>
        <p:spPr>
          <a:xfrm>
            <a:off x="637500" y="314450"/>
            <a:ext cx="78690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Times New Roman"/>
                <a:ea typeface="Times New Roman"/>
                <a:cs typeface="Times New Roman"/>
                <a:sym typeface="Times New Roman"/>
              </a:rPr>
              <a:t>Home Works</a:t>
            </a:r>
            <a:endParaRPr sz="3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493" name="Google Shape;493;p65"/>
          <p:cNvSpPr txBox="1"/>
          <p:nvPr>
            <p:ph idx="1" type="body"/>
          </p:nvPr>
        </p:nvSpPr>
        <p:spPr>
          <a:xfrm>
            <a:off x="338975" y="844850"/>
            <a:ext cx="8212500" cy="36012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Font typeface="Times New Roman"/>
              <a:buAutoNum type="arabicPeriod"/>
            </a:pPr>
            <a:r>
              <a:rPr b="1" lang="en" sz="2200">
                <a:solidFill>
                  <a:srgbClr val="000000"/>
                </a:solidFill>
                <a:latin typeface="Times New Roman"/>
                <a:ea typeface="Times New Roman"/>
                <a:cs typeface="Times New Roman"/>
                <a:sym typeface="Times New Roman"/>
              </a:rPr>
              <a:t>Choose</a:t>
            </a:r>
            <a:r>
              <a:rPr b="1" lang="en" sz="2200">
                <a:solidFill>
                  <a:srgbClr val="000000"/>
                </a:solidFill>
                <a:latin typeface="Times New Roman"/>
                <a:ea typeface="Times New Roman"/>
                <a:cs typeface="Times New Roman"/>
                <a:sym typeface="Times New Roman"/>
              </a:rPr>
              <a:t> a AMR/AV Platform </a:t>
            </a:r>
            <a:endParaRPr b="1" sz="2200">
              <a:solidFill>
                <a:srgbClr val="000000"/>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rgbClr val="000000"/>
              </a:buClr>
              <a:buSzPts val="2200"/>
              <a:buFont typeface="Times New Roman"/>
              <a:buAutoNum type="arabicPeriod"/>
            </a:pPr>
            <a:r>
              <a:rPr b="1" lang="en" sz="2200">
                <a:solidFill>
                  <a:srgbClr val="000000"/>
                </a:solidFill>
                <a:latin typeface="Times New Roman"/>
                <a:ea typeface="Times New Roman"/>
                <a:cs typeface="Times New Roman"/>
                <a:sym typeface="Times New Roman"/>
              </a:rPr>
              <a:t>Justify why you have chosen this </a:t>
            </a:r>
            <a:r>
              <a:rPr b="1" lang="en" sz="2200">
                <a:solidFill>
                  <a:srgbClr val="000000"/>
                </a:solidFill>
                <a:latin typeface="Times New Roman"/>
                <a:ea typeface="Times New Roman"/>
                <a:cs typeface="Times New Roman"/>
                <a:sym typeface="Times New Roman"/>
              </a:rPr>
              <a:t>platform</a:t>
            </a:r>
            <a:r>
              <a:rPr b="1" lang="en" sz="2200">
                <a:solidFill>
                  <a:srgbClr val="000000"/>
                </a:solidFill>
                <a:latin typeface="Times New Roman"/>
                <a:ea typeface="Times New Roman"/>
                <a:cs typeface="Times New Roman"/>
                <a:sym typeface="Times New Roman"/>
              </a:rPr>
              <a:t> based on</a:t>
            </a:r>
            <a:endParaRPr b="1" sz="2200">
              <a:solidFill>
                <a:srgbClr val="000000"/>
              </a:solidFill>
              <a:latin typeface="Times New Roman"/>
              <a:ea typeface="Times New Roman"/>
              <a:cs typeface="Times New Roman"/>
              <a:sym typeface="Times New Roman"/>
            </a:endParaRPr>
          </a:p>
          <a:p>
            <a:pPr indent="-368300" lvl="1" marL="914400" rtl="0" algn="l">
              <a:lnSpc>
                <a:spcPct val="150000"/>
              </a:lnSpc>
              <a:spcBef>
                <a:spcPts val="0"/>
              </a:spcBef>
              <a:spcAft>
                <a:spcPts val="0"/>
              </a:spcAft>
              <a:buClr>
                <a:srgbClr val="000000"/>
              </a:buClr>
              <a:buSzPts val="2200"/>
              <a:buFont typeface="Times New Roman"/>
              <a:buAutoNum type="alphaLcPeriod"/>
            </a:pPr>
            <a:r>
              <a:rPr b="1" lang="en" sz="2200">
                <a:solidFill>
                  <a:srgbClr val="000000"/>
                </a:solidFill>
                <a:latin typeface="Times New Roman"/>
                <a:ea typeface="Times New Roman"/>
                <a:cs typeface="Times New Roman"/>
                <a:sym typeface="Times New Roman"/>
              </a:rPr>
              <a:t>Applications and Use Cases</a:t>
            </a:r>
            <a:endParaRPr b="1" sz="2200">
              <a:solidFill>
                <a:srgbClr val="000000"/>
              </a:solidFill>
              <a:latin typeface="Times New Roman"/>
              <a:ea typeface="Times New Roman"/>
              <a:cs typeface="Times New Roman"/>
              <a:sym typeface="Times New Roman"/>
            </a:endParaRPr>
          </a:p>
          <a:p>
            <a:pPr indent="-368300" lvl="1" marL="914400" rtl="0" algn="l">
              <a:lnSpc>
                <a:spcPct val="150000"/>
              </a:lnSpc>
              <a:spcBef>
                <a:spcPts val="0"/>
              </a:spcBef>
              <a:spcAft>
                <a:spcPts val="0"/>
              </a:spcAft>
              <a:buClr>
                <a:srgbClr val="000000"/>
              </a:buClr>
              <a:buSzPts val="2200"/>
              <a:buFont typeface="Times New Roman"/>
              <a:buAutoNum type="alphaLcPeriod"/>
            </a:pPr>
            <a:r>
              <a:rPr b="1" lang="en" sz="2200">
                <a:solidFill>
                  <a:srgbClr val="000000"/>
                </a:solidFill>
                <a:latin typeface="Times New Roman"/>
                <a:ea typeface="Times New Roman"/>
                <a:cs typeface="Times New Roman"/>
                <a:sym typeface="Times New Roman"/>
              </a:rPr>
              <a:t>Maneuverability</a:t>
            </a:r>
            <a:r>
              <a:rPr b="1" lang="en" sz="2200">
                <a:solidFill>
                  <a:srgbClr val="000000"/>
                </a:solidFill>
                <a:latin typeface="Times New Roman"/>
                <a:ea typeface="Times New Roman"/>
                <a:cs typeface="Times New Roman"/>
                <a:sym typeface="Times New Roman"/>
              </a:rPr>
              <a:t> </a:t>
            </a:r>
            <a:endParaRPr b="1" sz="2200">
              <a:solidFill>
                <a:srgbClr val="000000"/>
              </a:solidFill>
              <a:latin typeface="Times New Roman"/>
              <a:ea typeface="Times New Roman"/>
              <a:cs typeface="Times New Roman"/>
              <a:sym typeface="Times New Roman"/>
            </a:endParaRPr>
          </a:p>
          <a:p>
            <a:pPr indent="-368300" lvl="1" marL="914400" rtl="0" algn="l">
              <a:lnSpc>
                <a:spcPct val="150000"/>
              </a:lnSpc>
              <a:spcBef>
                <a:spcPts val="0"/>
              </a:spcBef>
              <a:spcAft>
                <a:spcPts val="0"/>
              </a:spcAft>
              <a:buClr>
                <a:srgbClr val="000000"/>
              </a:buClr>
              <a:buSzPts val="2200"/>
              <a:buFont typeface="Times New Roman"/>
              <a:buAutoNum type="alphaLcPeriod"/>
            </a:pPr>
            <a:r>
              <a:rPr b="1" lang="en" sz="2200">
                <a:solidFill>
                  <a:srgbClr val="000000"/>
                </a:solidFill>
                <a:latin typeface="Times New Roman"/>
                <a:ea typeface="Times New Roman"/>
                <a:cs typeface="Times New Roman"/>
                <a:sym typeface="Times New Roman"/>
              </a:rPr>
              <a:t>Simplicity to Design or Manufacture</a:t>
            </a:r>
            <a:endParaRPr b="1" sz="2200">
              <a:solidFill>
                <a:srgbClr val="000000"/>
              </a:solidFill>
              <a:latin typeface="Times New Roman"/>
              <a:ea typeface="Times New Roman"/>
              <a:cs typeface="Times New Roman"/>
              <a:sym typeface="Times New Roman"/>
            </a:endParaRPr>
          </a:p>
          <a:p>
            <a:pPr indent="-368300" lvl="1" marL="914400" rtl="0" algn="l">
              <a:lnSpc>
                <a:spcPct val="150000"/>
              </a:lnSpc>
              <a:spcBef>
                <a:spcPts val="0"/>
              </a:spcBef>
              <a:spcAft>
                <a:spcPts val="0"/>
              </a:spcAft>
              <a:buClr>
                <a:srgbClr val="000000"/>
              </a:buClr>
              <a:buSzPts val="2200"/>
              <a:buFont typeface="Times New Roman"/>
              <a:buAutoNum type="alphaLcPeriod"/>
            </a:pPr>
            <a:r>
              <a:rPr b="1" lang="en" sz="2200">
                <a:solidFill>
                  <a:srgbClr val="000000"/>
                </a:solidFill>
                <a:latin typeface="Times New Roman"/>
                <a:ea typeface="Times New Roman"/>
                <a:cs typeface="Times New Roman"/>
                <a:sym typeface="Times New Roman"/>
              </a:rPr>
              <a:t>Simplicity to Control</a:t>
            </a:r>
            <a:endParaRPr b="1" sz="22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38975" y="501350"/>
            <a:ext cx="7869000" cy="7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Times New Roman"/>
                <a:ea typeface="Times New Roman"/>
                <a:cs typeface="Times New Roman"/>
                <a:sym typeface="Times New Roman"/>
              </a:rPr>
              <a:t>Introduction to AMR</a:t>
            </a:r>
            <a:endParaRPr sz="3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140" name="Google Shape;140;p23"/>
          <p:cNvSpPr txBox="1"/>
          <p:nvPr>
            <p:ph idx="1" type="body"/>
          </p:nvPr>
        </p:nvSpPr>
        <p:spPr>
          <a:xfrm>
            <a:off x="338975" y="1112675"/>
            <a:ext cx="8397600" cy="34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Times New Roman"/>
                <a:ea typeface="Times New Roman"/>
                <a:cs typeface="Times New Roman"/>
                <a:sym typeface="Times New Roman"/>
              </a:rPr>
              <a:t>Fixed-base robots: powerful but immobile </a:t>
            </a:r>
            <a:r>
              <a:rPr lang="en" sz="1400">
                <a:solidFill>
                  <a:srgbClr val="000000"/>
                </a:solidFill>
                <a:latin typeface="Times New Roman"/>
                <a:ea typeface="Times New Roman"/>
                <a:cs typeface="Times New Roman"/>
                <a:sym typeface="Times New Roman"/>
              </a:rPr>
              <a:t>(bolted to floor)</a:t>
            </a:r>
            <a:endParaRPr sz="1400">
              <a:solidFill>
                <a:srgbClr val="000000"/>
              </a:solidFill>
              <a:latin typeface="Times New Roman"/>
              <a:ea typeface="Times New Roman"/>
              <a:cs typeface="Times New Roman"/>
              <a:sym typeface="Times New Roman"/>
            </a:endParaRPr>
          </a:p>
          <a:p>
            <a:pPr indent="-330200" lvl="0" marL="457200" rtl="0" algn="l">
              <a:lnSpc>
                <a:spcPct val="100000"/>
              </a:lnSpc>
              <a:spcBef>
                <a:spcPts val="8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Industry Workhorses: With their incredible speed and accuracy, stationary robot arms transformed manufacturing.</a:t>
            </a:r>
            <a:endParaRPr sz="1600">
              <a:solidFill>
                <a:srgbClr val="000000"/>
              </a:solidFill>
              <a:latin typeface="Times New Roman"/>
              <a:ea typeface="Times New Roman"/>
              <a:cs typeface="Times New Roman"/>
              <a:sym typeface="Times New Roman"/>
            </a:endParaRPr>
          </a:p>
          <a:p>
            <a:pPr indent="-330200" lvl="0" marL="457200" rtl="0" algn="l">
              <a:lnSpc>
                <a:spcPct val="100000"/>
              </a:lnSpc>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By design, they are confined to a fixed workspace because </a:t>
            </a:r>
            <a:br>
              <a:rPr lang="en" sz="1600">
                <a:solidFill>
                  <a:srgbClr val="000000"/>
                </a:solidFill>
                <a:latin typeface="Times New Roman"/>
                <a:ea typeface="Times New Roman"/>
                <a:cs typeface="Times New Roman"/>
                <a:sym typeface="Times New Roman"/>
              </a:rPr>
            </a:br>
            <a:r>
              <a:rPr lang="en" sz="1600">
                <a:solidFill>
                  <a:srgbClr val="000000"/>
                </a:solidFill>
                <a:latin typeface="Times New Roman"/>
                <a:ea typeface="Times New Roman"/>
                <a:cs typeface="Times New Roman"/>
                <a:sym typeface="Times New Roman"/>
              </a:rPr>
              <a:t>they are bolted to the floor.</a:t>
            </a:r>
            <a:endParaRPr sz="1600">
              <a:solidFill>
                <a:srgbClr val="000000"/>
              </a:solidFill>
              <a:latin typeface="Times New Roman"/>
              <a:ea typeface="Times New Roman"/>
              <a:cs typeface="Times New Roman"/>
              <a:sym typeface="Times New Roman"/>
            </a:endParaRPr>
          </a:p>
          <a:p>
            <a:pPr indent="0" lvl="0" marL="0" rtl="0" algn="l">
              <a:spcBef>
                <a:spcPts val="800"/>
              </a:spcBef>
              <a:spcAft>
                <a:spcPts val="800"/>
              </a:spcAft>
              <a:buNone/>
            </a:pPr>
            <a:r>
              <a:t/>
            </a:r>
            <a:endParaRPr>
              <a:solidFill>
                <a:srgbClr val="000000"/>
              </a:solidFill>
              <a:latin typeface="Times New Roman"/>
              <a:ea typeface="Times New Roman"/>
              <a:cs typeface="Times New Roman"/>
              <a:sym typeface="Times New Roman"/>
            </a:endParaRPr>
          </a:p>
        </p:txBody>
      </p:sp>
      <p:pic>
        <p:nvPicPr>
          <p:cNvPr id="141" name="Google Shape;141;p23" title="Industrial Robot.gif"/>
          <p:cNvPicPr preferRelativeResize="0"/>
          <p:nvPr/>
        </p:nvPicPr>
        <p:blipFill>
          <a:blip r:embed="rId3">
            <a:alphaModFix/>
          </a:blip>
          <a:stretch>
            <a:fillRect/>
          </a:stretch>
        </p:blipFill>
        <p:spPr>
          <a:xfrm>
            <a:off x="6134925" y="1994450"/>
            <a:ext cx="2601649" cy="2208300"/>
          </a:xfrm>
          <a:prstGeom prst="rect">
            <a:avLst/>
          </a:prstGeom>
          <a:noFill/>
          <a:ln>
            <a:noFill/>
          </a:ln>
        </p:spPr>
      </p:pic>
      <p:sp>
        <p:nvSpPr>
          <p:cNvPr id="142" name="Google Shape;142;p23"/>
          <p:cNvSpPr txBox="1"/>
          <p:nvPr/>
        </p:nvSpPr>
        <p:spPr>
          <a:xfrm>
            <a:off x="6296800" y="4202750"/>
            <a:ext cx="2136000" cy="50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600" u="sng">
                <a:solidFill>
                  <a:srgbClr val="596080"/>
                </a:solidFill>
                <a:highlight>
                  <a:srgbClr val="FFFFFF"/>
                </a:highlight>
                <a:latin typeface="Roboto"/>
                <a:ea typeface="Roboto"/>
                <a:cs typeface="Roboto"/>
                <a:sym typeface="Roboto"/>
                <a:hlinkClick r:id="rId4">
                  <a:extLst>
                    <a:ext uri="{A12FA001-AC4F-418D-AE19-62706E023703}">
                      <ahyp:hlinkClr val="tx"/>
                    </a:ext>
                  </a:extLst>
                </a:hlinkClick>
              </a:rPr>
              <a:t>Industrial Robot</a:t>
            </a:r>
            <a:r>
              <a:rPr lang="en" sz="600">
                <a:highlight>
                  <a:srgbClr val="FFFFFF"/>
                </a:highlight>
                <a:latin typeface="Roboto"/>
                <a:ea typeface="Roboto"/>
                <a:cs typeface="Roboto"/>
                <a:sym typeface="Roboto"/>
              </a:rPr>
              <a:t> by </a:t>
            </a:r>
            <a:r>
              <a:rPr lang="en" sz="600" u="sng">
                <a:solidFill>
                  <a:srgbClr val="596080"/>
                </a:solidFill>
                <a:highlight>
                  <a:srgbClr val="FFFFFF"/>
                </a:highlight>
                <a:latin typeface="Roboto"/>
                <a:ea typeface="Roboto"/>
                <a:cs typeface="Roboto"/>
                <a:sym typeface="Roboto"/>
                <a:hlinkClick r:id="rId5">
                  <a:extLst>
                    <a:ext uri="{A12FA001-AC4F-418D-AE19-62706E023703}">
                      <ahyp:hlinkClr val="tx"/>
                    </a:ext>
                  </a:extLst>
                </a:hlinkClick>
              </a:rPr>
              <a:t>Md. Fazle Hossain</a:t>
            </a:r>
            <a:r>
              <a:rPr lang="en" sz="600">
                <a:highlight>
                  <a:srgbClr val="FFFFFF"/>
                </a:highlight>
                <a:latin typeface="Roboto"/>
                <a:ea typeface="Roboto"/>
                <a:cs typeface="Roboto"/>
                <a:sym typeface="Roboto"/>
              </a:rPr>
              <a:t> on </a:t>
            </a:r>
            <a:r>
              <a:rPr lang="en" sz="600" u="sng">
                <a:solidFill>
                  <a:srgbClr val="596080"/>
                </a:solidFill>
                <a:highlight>
                  <a:srgbClr val="FFFFFF"/>
                </a:highlight>
                <a:latin typeface="Roboto"/>
                <a:ea typeface="Roboto"/>
                <a:cs typeface="Roboto"/>
                <a:sym typeface="Roboto"/>
                <a:hlinkClick r:id="rId6">
                  <a:extLst>
                    <a:ext uri="{A12FA001-AC4F-418D-AE19-62706E023703}">
                      <ahyp:hlinkClr val="tx"/>
                    </a:ext>
                  </a:extLst>
                </a:hlinkClick>
              </a:rPr>
              <a:t>IconScout</a:t>
            </a:r>
            <a:endParaRPr sz="600" u="sng">
              <a:solidFill>
                <a:srgbClr val="596080"/>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500">
              <a:solidFill>
                <a:srgbClr val="333333"/>
              </a:solidFill>
              <a:latin typeface="Montserrat"/>
              <a:ea typeface="Montserrat"/>
              <a:cs typeface="Montserrat"/>
              <a:sym typeface="Montserrat"/>
            </a:endParaRPr>
          </a:p>
        </p:txBody>
      </p:sp>
      <p:sp>
        <p:nvSpPr>
          <p:cNvPr id="143" name="Google Shape;143;p23"/>
          <p:cNvSpPr txBox="1"/>
          <p:nvPr/>
        </p:nvSpPr>
        <p:spPr>
          <a:xfrm>
            <a:off x="954450" y="3137025"/>
            <a:ext cx="4306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333333"/>
                </a:solidFill>
                <a:latin typeface="Times New Roman"/>
                <a:ea typeface="Times New Roman"/>
                <a:cs typeface="Times New Roman"/>
                <a:sym typeface="Times New Roman"/>
              </a:rPr>
              <a:t>Limitation → Mobility Challenge</a:t>
            </a:r>
            <a:endParaRPr sz="2100">
              <a:solidFill>
                <a:srgbClr val="333333"/>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38975" y="501350"/>
            <a:ext cx="7869000" cy="7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Times New Roman"/>
                <a:ea typeface="Times New Roman"/>
                <a:cs typeface="Times New Roman"/>
                <a:sym typeface="Times New Roman"/>
              </a:rPr>
              <a:t>Introduction to AMR</a:t>
            </a:r>
            <a:endParaRPr sz="3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149" name="Google Shape;149;p24"/>
          <p:cNvSpPr txBox="1"/>
          <p:nvPr>
            <p:ph idx="1" type="body"/>
          </p:nvPr>
        </p:nvSpPr>
        <p:spPr>
          <a:xfrm>
            <a:off x="338975" y="1075300"/>
            <a:ext cx="8397600" cy="34080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Lack of mobility = limited flexibility: without the ability to move, these robots can't adapt to changing tasks and environments. </a:t>
            </a:r>
            <a:br>
              <a:rPr lang="en" sz="1700">
                <a:solidFill>
                  <a:srgbClr val="000000"/>
                </a:solidFill>
                <a:latin typeface="Times New Roman"/>
                <a:ea typeface="Times New Roman"/>
                <a:cs typeface="Times New Roman"/>
                <a:sym typeface="Times New Roman"/>
              </a:rPr>
            </a:br>
            <a:endParaRPr sz="1700">
              <a:solidFill>
                <a:srgbClr val="000000"/>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br>
              <a:rPr lang="en">
                <a:solidFill>
                  <a:srgbClr val="000000"/>
                </a:solidFill>
                <a:latin typeface="Times New Roman"/>
                <a:ea typeface="Times New Roman"/>
                <a:cs typeface="Times New Roman"/>
                <a:sym typeface="Times New Roman"/>
              </a:rPr>
            </a:br>
            <a:r>
              <a:rPr lang="en" sz="1600">
                <a:solidFill>
                  <a:srgbClr val="000000"/>
                </a:solidFill>
                <a:latin typeface="Times New Roman"/>
                <a:ea typeface="Times New Roman"/>
                <a:cs typeface="Times New Roman"/>
                <a:sym typeface="Times New Roman"/>
              </a:rPr>
              <a:t> </a:t>
            </a:r>
            <a:br>
              <a:rPr lang="en" sz="1600">
                <a:solidFill>
                  <a:srgbClr val="000000"/>
                </a:solidFill>
                <a:latin typeface="Times New Roman"/>
                <a:ea typeface="Times New Roman"/>
                <a:cs typeface="Times New Roman"/>
                <a:sym typeface="Times New Roman"/>
              </a:rPr>
            </a:br>
            <a:br>
              <a:rPr lang="en" sz="1600">
                <a:solidFill>
                  <a:srgbClr val="000000"/>
                </a:solidFill>
                <a:latin typeface="Times New Roman"/>
                <a:ea typeface="Times New Roman"/>
                <a:cs typeface="Times New Roman"/>
                <a:sym typeface="Times New Roman"/>
              </a:rPr>
            </a:br>
            <a:br>
              <a:rPr lang="en">
                <a:solidFill>
                  <a:srgbClr val="000000"/>
                </a:solidFill>
                <a:latin typeface="Times New Roman"/>
                <a:ea typeface="Times New Roman"/>
                <a:cs typeface="Times New Roman"/>
                <a:sym typeface="Times New Roman"/>
              </a:rPr>
            </a:br>
            <a:endParaRPr>
              <a:solidFill>
                <a:srgbClr val="000000"/>
              </a:solidFill>
              <a:latin typeface="Times New Roman"/>
              <a:ea typeface="Times New Roman"/>
              <a:cs typeface="Times New Roman"/>
              <a:sym typeface="Times New Roman"/>
            </a:endParaRPr>
          </a:p>
          <a:p>
            <a:pPr indent="0" lvl="0" marL="0" rtl="0" algn="l">
              <a:spcBef>
                <a:spcPts val="800"/>
              </a:spcBef>
              <a:spcAft>
                <a:spcPts val="800"/>
              </a:spcAft>
              <a:buNone/>
            </a:pPr>
            <a:r>
              <a:t/>
            </a:r>
            <a:endParaRPr>
              <a:solidFill>
                <a:srgbClr val="000000"/>
              </a:solidFill>
              <a:latin typeface="Times New Roman"/>
              <a:ea typeface="Times New Roman"/>
              <a:cs typeface="Times New Roman"/>
              <a:sym typeface="Times New Roman"/>
            </a:endParaRPr>
          </a:p>
        </p:txBody>
      </p:sp>
      <p:sp>
        <p:nvSpPr>
          <p:cNvPr id="150" name="Google Shape;150;p24"/>
          <p:cNvSpPr txBox="1"/>
          <p:nvPr/>
        </p:nvSpPr>
        <p:spPr>
          <a:xfrm>
            <a:off x="6224650" y="3794275"/>
            <a:ext cx="187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333333"/>
                </a:solidFill>
                <a:latin typeface="Montserrat"/>
                <a:ea typeface="Montserrat"/>
                <a:cs typeface="Montserrat"/>
                <a:sym typeface="Montserrat"/>
              </a:rPr>
              <a:t>https://www.gadgetify.com/wp-content/uploads/2017/04/03/nalma.gif</a:t>
            </a:r>
            <a:endParaRPr sz="600">
              <a:solidFill>
                <a:srgbClr val="333333"/>
              </a:solidFill>
              <a:latin typeface="Montserrat"/>
              <a:ea typeface="Montserrat"/>
              <a:cs typeface="Montserrat"/>
              <a:sym typeface="Montserrat"/>
            </a:endParaRPr>
          </a:p>
        </p:txBody>
      </p:sp>
      <p:pic>
        <p:nvPicPr>
          <p:cNvPr id="151" name="Google Shape;151;p24" title="nalma.gif"/>
          <p:cNvPicPr preferRelativeResize="0"/>
          <p:nvPr/>
        </p:nvPicPr>
        <p:blipFill>
          <a:blip r:embed="rId3">
            <a:alphaModFix/>
          </a:blip>
          <a:stretch>
            <a:fillRect/>
          </a:stretch>
        </p:blipFill>
        <p:spPr>
          <a:xfrm>
            <a:off x="5674385" y="1937010"/>
            <a:ext cx="3062225" cy="1684575"/>
          </a:xfrm>
          <a:prstGeom prst="rect">
            <a:avLst/>
          </a:prstGeom>
          <a:noFill/>
          <a:ln>
            <a:noFill/>
          </a:ln>
        </p:spPr>
      </p:pic>
      <p:sp>
        <p:nvSpPr>
          <p:cNvPr id="152" name="Google Shape;152;p24"/>
          <p:cNvSpPr txBox="1"/>
          <p:nvPr/>
        </p:nvSpPr>
        <p:spPr>
          <a:xfrm>
            <a:off x="407175" y="3394850"/>
            <a:ext cx="50727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0000"/>
              </a:buClr>
              <a:buSzPts val="1700"/>
              <a:buFont typeface="Times New Roman"/>
              <a:buChar char="●"/>
            </a:pPr>
            <a:r>
              <a:rPr lang="en" sz="1700">
                <a:latin typeface="Times New Roman"/>
                <a:ea typeface="Times New Roman"/>
                <a:cs typeface="Times New Roman"/>
                <a:sym typeface="Times New Roman"/>
              </a:rPr>
              <a:t>What is it about a particular locomotion that makes </a:t>
            </a:r>
            <a:br>
              <a:rPr lang="en" sz="1700">
                <a:latin typeface="Times New Roman"/>
                <a:ea typeface="Times New Roman"/>
                <a:cs typeface="Times New Roman"/>
                <a:sym typeface="Times New Roman"/>
              </a:rPr>
            </a:br>
            <a:r>
              <a:rPr lang="en" sz="1700">
                <a:latin typeface="Times New Roman"/>
                <a:ea typeface="Times New Roman"/>
                <a:cs typeface="Times New Roman"/>
                <a:sym typeface="Times New Roman"/>
              </a:rPr>
              <a:t>it superior to other forms of locomotion?</a:t>
            </a:r>
            <a:endParaRPr sz="1700">
              <a:solidFill>
                <a:srgbClr val="333333"/>
              </a:solidFill>
              <a:latin typeface="Times New Roman"/>
              <a:ea typeface="Times New Roman"/>
              <a:cs typeface="Times New Roman"/>
              <a:sym typeface="Times New Roman"/>
            </a:endParaRPr>
          </a:p>
        </p:txBody>
      </p:sp>
      <p:sp>
        <p:nvSpPr>
          <p:cNvPr id="153" name="Google Shape;153;p24"/>
          <p:cNvSpPr txBox="1"/>
          <p:nvPr/>
        </p:nvSpPr>
        <p:spPr>
          <a:xfrm>
            <a:off x="463500" y="2026700"/>
            <a:ext cx="50727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0000"/>
              </a:buClr>
              <a:buSzPts val="1700"/>
              <a:buFont typeface="Times New Roman"/>
              <a:buChar char="●"/>
            </a:pPr>
            <a:r>
              <a:rPr lang="en" sz="1700">
                <a:latin typeface="Times New Roman"/>
                <a:ea typeface="Times New Roman"/>
                <a:cs typeface="Times New Roman"/>
                <a:sym typeface="Times New Roman"/>
              </a:rPr>
              <a:t>Although the majority of mobile robots are bioinspired  and capable of walking, jumping, sliding, and swimming. </a:t>
            </a:r>
            <a:br>
              <a:rPr lang="en" sz="1700">
                <a:latin typeface="Times New Roman"/>
                <a:ea typeface="Times New Roman"/>
                <a:cs typeface="Times New Roman"/>
                <a:sym typeface="Times New Roman"/>
              </a:rPr>
            </a:br>
            <a:endParaRPr sz="1700">
              <a:solidFill>
                <a:srgbClr val="333333"/>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38975" y="533175"/>
            <a:ext cx="7708800" cy="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Times New Roman"/>
                <a:ea typeface="Times New Roman"/>
                <a:cs typeface="Times New Roman"/>
                <a:sym typeface="Times New Roman"/>
              </a:rPr>
              <a:t>How do AMRs think?</a:t>
            </a:r>
            <a:endParaRPr sz="3000">
              <a:solidFill>
                <a:schemeClr val="dk2"/>
              </a:solidFill>
              <a:latin typeface="Times New Roman"/>
              <a:ea typeface="Times New Roman"/>
              <a:cs typeface="Times New Roman"/>
              <a:sym typeface="Times New Roman"/>
            </a:endParaRPr>
          </a:p>
        </p:txBody>
      </p:sp>
      <p:sp>
        <p:nvSpPr>
          <p:cNvPr id="159" name="Google Shape;159;p25"/>
          <p:cNvSpPr txBox="1"/>
          <p:nvPr>
            <p:ph idx="4294967295" type="body"/>
          </p:nvPr>
        </p:nvSpPr>
        <p:spPr>
          <a:xfrm>
            <a:off x="338975" y="1112675"/>
            <a:ext cx="8212500" cy="32751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Clr>
                <a:srgbClr val="000000"/>
              </a:buClr>
              <a:buSzPts val="1500"/>
              <a:buFont typeface="Arial"/>
              <a:buChar char="●"/>
            </a:pPr>
            <a:r>
              <a:rPr b="1" lang="en" sz="1500">
                <a:solidFill>
                  <a:srgbClr val="000000"/>
                </a:solidFill>
                <a:latin typeface="Times New Roman"/>
                <a:ea typeface="Times New Roman"/>
                <a:cs typeface="Times New Roman"/>
                <a:sym typeface="Times New Roman"/>
              </a:rPr>
              <a:t>Perception:</a:t>
            </a:r>
            <a:r>
              <a:rPr lang="en" sz="1500">
                <a:solidFill>
                  <a:srgbClr val="000000"/>
                </a:solidFill>
                <a:latin typeface="Times New Roman"/>
                <a:ea typeface="Times New Roman"/>
                <a:cs typeface="Times New Roman"/>
                <a:sym typeface="Times New Roman"/>
              </a:rPr>
              <a:t> The robot senses its environment using cameras, LiDAR, IMUs, and other sensors.</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Times New Roman"/>
                <a:ea typeface="Times New Roman"/>
                <a:cs typeface="Times New Roman"/>
                <a:sym typeface="Times New Roman"/>
              </a:rPr>
              <a:t>Localization &amp; Mapping:</a:t>
            </a:r>
            <a:r>
              <a:rPr lang="en" sz="1500">
                <a:solidFill>
                  <a:srgbClr val="000000"/>
                </a:solidFill>
                <a:latin typeface="Times New Roman"/>
                <a:ea typeface="Times New Roman"/>
                <a:cs typeface="Times New Roman"/>
                <a:sym typeface="Times New Roman"/>
              </a:rPr>
              <a:t> From perception, it estimates where it is and builds a map of the world.</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Times New Roman"/>
                <a:ea typeface="Times New Roman"/>
                <a:cs typeface="Times New Roman"/>
                <a:sym typeface="Times New Roman"/>
              </a:rPr>
              <a:t>Planning:</a:t>
            </a:r>
            <a:r>
              <a:rPr lang="en" sz="1500">
                <a:solidFill>
                  <a:srgbClr val="000000"/>
                </a:solidFill>
                <a:latin typeface="Times New Roman"/>
                <a:ea typeface="Times New Roman"/>
                <a:cs typeface="Times New Roman"/>
                <a:sym typeface="Times New Roman"/>
              </a:rPr>
              <a:t> Based on goals or mission commands, it decides where to go next and selects a path.</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Times New Roman"/>
                <a:ea typeface="Times New Roman"/>
                <a:cs typeface="Times New Roman"/>
                <a:sym typeface="Times New Roman"/>
              </a:rPr>
              <a:t>Control &amp; Actuation:</a:t>
            </a:r>
            <a:r>
              <a:rPr lang="en" sz="1500">
                <a:solidFill>
                  <a:srgbClr val="000000"/>
                </a:solidFill>
                <a:latin typeface="Times New Roman"/>
                <a:ea typeface="Times New Roman"/>
                <a:cs typeface="Times New Roman"/>
                <a:sym typeface="Times New Roman"/>
              </a:rPr>
              <a:t> Converts planned motion into motor commands on how to get there.</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Times New Roman"/>
                <a:ea typeface="Times New Roman"/>
                <a:cs typeface="Times New Roman"/>
                <a:sym typeface="Times New Roman"/>
              </a:rPr>
              <a:t>Feedback Loop:</a:t>
            </a:r>
            <a:r>
              <a:rPr lang="en" sz="1500">
                <a:solidFill>
                  <a:srgbClr val="000000"/>
                </a:solidFill>
                <a:latin typeface="Times New Roman"/>
                <a:ea typeface="Times New Roman"/>
                <a:cs typeface="Times New Roman"/>
                <a:sym typeface="Times New Roman"/>
              </a:rPr>
              <a:t> Continuous cycle of sensing, deciding, and acting under uncertainty.</a:t>
            </a:r>
            <a:br>
              <a:rPr lang="en" sz="1500">
                <a:solidFill>
                  <a:srgbClr val="000000"/>
                </a:solidFill>
                <a:latin typeface="Times New Roman"/>
                <a:ea typeface="Times New Roman"/>
                <a:cs typeface="Times New Roman"/>
                <a:sym typeface="Times New Roman"/>
              </a:rPr>
            </a:b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200">
              <a:solidFill>
                <a:srgbClr val="000000"/>
              </a:solidFill>
              <a:latin typeface="Times New Roman"/>
              <a:ea typeface="Times New Roman"/>
              <a:cs typeface="Times New Roman"/>
              <a:sym typeface="Times New Roman"/>
            </a:endParaRPr>
          </a:p>
        </p:txBody>
      </p:sp>
      <p:pic>
        <p:nvPicPr>
          <p:cNvPr id="160" name="Google Shape;160;p25" title="Screenshot 2025-09-07 at 2.59.34 PM.png"/>
          <p:cNvPicPr preferRelativeResize="0"/>
          <p:nvPr/>
        </p:nvPicPr>
        <p:blipFill rotWithShape="1">
          <a:blip r:embed="rId3">
            <a:alphaModFix/>
          </a:blip>
          <a:srcRect b="0" l="754" r="0" t="0"/>
          <a:stretch/>
        </p:blipFill>
        <p:spPr>
          <a:xfrm>
            <a:off x="2265225" y="2950000"/>
            <a:ext cx="3753025" cy="1192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38975" y="540175"/>
            <a:ext cx="7708800" cy="57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latin typeface="Times New Roman"/>
                <a:ea typeface="Times New Roman"/>
                <a:cs typeface="Times New Roman"/>
                <a:sym typeface="Times New Roman"/>
              </a:rPr>
              <a:t>From Fixed Bases to Mobile Robots</a:t>
            </a:r>
            <a:endParaRPr b="1" sz="2600">
              <a:latin typeface="Times New Roman"/>
              <a:ea typeface="Times New Roman"/>
              <a:cs typeface="Times New Roman"/>
              <a:sym typeface="Times New Roman"/>
            </a:endParaRPr>
          </a:p>
        </p:txBody>
      </p:sp>
      <p:sp>
        <p:nvSpPr>
          <p:cNvPr id="166" name="Google Shape;166;p26"/>
          <p:cNvSpPr txBox="1"/>
          <p:nvPr>
            <p:ph idx="4294967295" type="body"/>
          </p:nvPr>
        </p:nvSpPr>
        <p:spPr>
          <a:xfrm>
            <a:off x="338975" y="1112675"/>
            <a:ext cx="8212500" cy="32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Times New Roman"/>
                <a:ea typeface="Times New Roman"/>
                <a:cs typeface="Times New Roman"/>
                <a:sym typeface="Times New Roman"/>
              </a:rPr>
              <a:t>The main question is, how should the robot move?</a:t>
            </a:r>
            <a:endParaRPr b="1" sz="2000">
              <a:solidFill>
                <a:srgbClr val="000000"/>
              </a:solidFill>
              <a:latin typeface="Times New Roman"/>
              <a:ea typeface="Times New Roman"/>
              <a:cs typeface="Times New Roman"/>
              <a:sym typeface="Times New Roman"/>
            </a:endParaRPr>
          </a:p>
          <a:p>
            <a:pPr indent="-349250" lvl="0" marL="457200" rtl="0" algn="l">
              <a:spcBef>
                <a:spcPts val="160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Wheels, legs, tracks, and hybrids are available options.</a:t>
            </a:r>
            <a:endParaRPr sz="1900">
              <a:solidFill>
                <a:srgbClr val="000000"/>
              </a:solidFill>
              <a:latin typeface="Times New Roman"/>
              <a:ea typeface="Times New Roman"/>
              <a:cs typeface="Times New Roman"/>
              <a:sym typeface="Times New Roman"/>
            </a:endParaRPr>
          </a:p>
          <a:p>
            <a:pPr indent="-349250" lvl="0" marL="457200" rtl="0" algn="l">
              <a:spcBef>
                <a:spcPts val="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Every mechanism has unique advantages and disadvantages.</a:t>
            </a:r>
            <a:endParaRPr sz="19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200">
              <a:solidFill>
                <a:srgbClr val="000000"/>
              </a:solidFill>
              <a:latin typeface="Times New Roman"/>
              <a:ea typeface="Times New Roman"/>
              <a:cs typeface="Times New Roman"/>
              <a:sym typeface="Times New Roman"/>
            </a:endParaRPr>
          </a:p>
        </p:txBody>
      </p:sp>
      <p:sp>
        <p:nvSpPr>
          <p:cNvPr id="167" name="Google Shape;167;p26"/>
          <p:cNvSpPr txBox="1"/>
          <p:nvPr/>
        </p:nvSpPr>
        <p:spPr>
          <a:xfrm>
            <a:off x="338975" y="2681025"/>
            <a:ext cx="43062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000000"/>
              </a:buClr>
              <a:buSzPts val="2100"/>
              <a:buFont typeface="Times New Roman"/>
              <a:buChar char="●"/>
            </a:pPr>
            <a:r>
              <a:rPr lang="en" sz="2100">
                <a:latin typeface="Times New Roman"/>
                <a:ea typeface="Times New Roman"/>
                <a:cs typeface="Times New Roman"/>
                <a:sym typeface="Times New Roman"/>
              </a:rPr>
              <a:t>Wheels are the most effective means of mobility. </a:t>
            </a:r>
            <a:endParaRPr sz="2100">
              <a:solidFill>
                <a:srgbClr val="333333"/>
              </a:solidFill>
              <a:latin typeface="Times New Roman"/>
              <a:ea typeface="Times New Roman"/>
              <a:cs typeface="Times New Roman"/>
              <a:sym typeface="Times New Roman"/>
            </a:endParaRPr>
          </a:p>
        </p:txBody>
      </p:sp>
      <p:pic>
        <p:nvPicPr>
          <p:cNvPr descr="Car wheel. Vector 3D clipart isolated on transparent background. (Provided by Getty Images)" id="168" name="Google Shape;168;p26"/>
          <p:cNvPicPr preferRelativeResize="0"/>
          <p:nvPr/>
        </p:nvPicPr>
        <p:blipFill>
          <a:blip r:embed="rId3">
            <a:alphaModFix/>
          </a:blip>
          <a:stretch>
            <a:fillRect/>
          </a:stretch>
        </p:blipFill>
        <p:spPr>
          <a:xfrm>
            <a:off x="5818625" y="2400500"/>
            <a:ext cx="1571548" cy="1667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1" type="body"/>
          </p:nvPr>
        </p:nvSpPr>
        <p:spPr>
          <a:xfrm>
            <a:off x="344175" y="1057025"/>
            <a:ext cx="8462700" cy="17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Times New Roman"/>
                <a:ea typeface="Times New Roman"/>
                <a:cs typeface="Times New Roman"/>
                <a:sym typeface="Times New Roman"/>
              </a:rPr>
              <a:t>What is locomotion first?</a:t>
            </a:r>
            <a:r>
              <a:rPr lang="en" sz="2000">
                <a:solidFill>
                  <a:srgbClr val="000000"/>
                </a:solidFill>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2000">
                <a:solidFill>
                  <a:srgbClr val="000000"/>
                </a:solidFill>
                <a:latin typeface="Times New Roman"/>
                <a:ea typeface="Times New Roman"/>
                <a:cs typeface="Times New Roman"/>
                <a:sym typeface="Times New Roman"/>
              </a:rPr>
              <a:t>The ability of a robot to move through its environment by applying forces to the ground. Mobility determines an AMR's range and performance.</a:t>
            </a:r>
            <a:endParaRPr sz="2000">
              <a:latin typeface="Times New Roman"/>
              <a:ea typeface="Times New Roman"/>
              <a:cs typeface="Times New Roman"/>
              <a:sym typeface="Times New Roman"/>
            </a:endParaRPr>
          </a:p>
        </p:txBody>
      </p:sp>
      <p:sp>
        <p:nvSpPr>
          <p:cNvPr id="174" name="Google Shape;174;p27"/>
          <p:cNvSpPr txBox="1"/>
          <p:nvPr>
            <p:ph idx="1" type="body"/>
          </p:nvPr>
        </p:nvSpPr>
        <p:spPr>
          <a:xfrm>
            <a:off x="344175" y="232225"/>
            <a:ext cx="64626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Locomotion: The First Challenge</a:t>
            </a:r>
            <a:endParaRPr b="1" sz="3000">
              <a:latin typeface="Times New Roman"/>
              <a:ea typeface="Times New Roman"/>
              <a:cs typeface="Times New Roman"/>
              <a:sym typeface="Times New Roman"/>
            </a:endParaRPr>
          </a:p>
        </p:txBody>
      </p:sp>
      <p:pic>
        <p:nvPicPr>
          <p:cNvPr id="175" name="Google Shape;175;p27" title="Nexus-Omni-Wheel-Mobile-Robot.gif"/>
          <p:cNvPicPr preferRelativeResize="0"/>
          <p:nvPr/>
        </p:nvPicPr>
        <p:blipFill>
          <a:blip r:embed="rId3">
            <a:alphaModFix/>
          </a:blip>
          <a:stretch>
            <a:fillRect/>
          </a:stretch>
        </p:blipFill>
        <p:spPr>
          <a:xfrm>
            <a:off x="4911375" y="2787725"/>
            <a:ext cx="2739200" cy="1465950"/>
          </a:xfrm>
          <a:prstGeom prst="rect">
            <a:avLst/>
          </a:prstGeom>
          <a:noFill/>
          <a:ln>
            <a:noFill/>
          </a:ln>
        </p:spPr>
      </p:pic>
      <p:pic>
        <p:nvPicPr>
          <p:cNvPr id="176" name="Google Shape;176;p27" title="Whole_Body_Control_of_a_Mobile_Manipulator_using_End_to_End_Reinforcement_Learning.gif"/>
          <p:cNvPicPr preferRelativeResize="0"/>
          <p:nvPr/>
        </p:nvPicPr>
        <p:blipFill>
          <a:blip r:embed="rId4">
            <a:alphaModFix/>
          </a:blip>
          <a:stretch>
            <a:fillRect/>
          </a:stretch>
        </p:blipFill>
        <p:spPr>
          <a:xfrm>
            <a:off x="1430150" y="2787727"/>
            <a:ext cx="2500100" cy="1406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